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96" r:id="rId1"/>
  </p:sldMasterIdLst>
  <p:notesMasterIdLst>
    <p:notesMasterId r:id="rId27"/>
  </p:notesMasterIdLst>
  <p:sldIdLst>
    <p:sldId id="256" r:id="rId2"/>
    <p:sldId id="414" r:id="rId3"/>
    <p:sldId id="415" r:id="rId4"/>
    <p:sldId id="427" r:id="rId5"/>
    <p:sldId id="436" r:id="rId6"/>
    <p:sldId id="428" r:id="rId7"/>
    <p:sldId id="429" r:id="rId8"/>
    <p:sldId id="310" r:id="rId9"/>
    <p:sldId id="416" r:id="rId10"/>
    <p:sldId id="389" r:id="rId11"/>
    <p:sldId id="390" r:id="rId12"/>
    <p:sldId id="431" r:id="rId13"/>
    <p:sldId id="410" r:id="rId14"/>
    <p:sldId id="418" r:id="rId15"/>
    <p:sldId id="432" r:id="rId16"/>
    <p:sldId id="420" r:id="rId17"/>
    <p:sldId id="433" r:id="rId18"/>
    <p:sldId id="435" r:id="rId19"/>
    <p:sldId id="391" r:id="rId20"/>
    <p:sldId id="421" r:id="rId21"/>
    <p:sldId id="422" r:id="rId22"/>
    <p:sldId id="423" r:id="rId23"/>
    <p:sldId id="424" r:id="rId24"/>
    <p:sldId id="425" r:id="rId25"/>
    <p:sldId id="383" r:id="rId26"/>
  </p:sldIdLst>
  <p:sldSz cx="6553200" cy="3686175"/>
  <p:notesSz cx="6858000" cy="9144000"/>
  <p:embeddedFontLs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Cambria Math" panose="02040503050406030204" pitchFamily="18" charset="0"/>
      <p:regular r:id="rId34"/>
    </p:embeddedFont>
    <p:embeddedFont>
      <p:font typeface="KaiTi" panose="02010609060101010101" pitchFamily="49" charset="-122"/>
      <p:regular r:id="rId35"/>
    </p:embeddedFont>
    <p:embeddedFont>
      <p:font typeface="STZhongsong" panose="02010600040101010101" pitchFamily="2" charset="-122"/>
      <p:regular r:id="rId36"/>
    </p:embeddedFont>
    <p:embeddedFont>
      <p:font typeface="STZhongsong" panose="02010600040101010101" pitchFamily="2" charset="-122"/>
      <p:regular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61" userDrawn="1">
          <p15:clr>
            <a:srgbClr val="A4A3A4"/>
          </p15:clr>
        </p15:guide>
        <p15:guide id="2" pos="20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34E"/>
    <a:srgbClr val="0CA89D"/>
    <a:srgbClr val="00A2FF"/>
    <a:srgbClr val="FF644E"/>
    <a:srgbClr val="00A0FF"/>
    <a:srgbClr val="06A69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66" autoAdjust="0"/>
    <p:restoredTop sz="85135" autoAdjust="0"/>
  </p:normalViewPr>
  <p:slideViewPr>
    <p:cSldViewPr snapToGrid="0">
      <p:cViewPr varScale="1">
        <p:scale>
          <a:sx n="246" d="100"/>
          <a:sy n="246" d="100"/>
        </p:scale>
        <p:origin x="896" y="168"/>
      </p:cViewPr>
      <p:guideLst>
        <p:guide orient="horz" pos="1161"/>
        <p:guide pos="206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F0DDBE-AEC6-437B-B2FF-E84EBB85B080}" type="datetimeFigureOut">
              <a:rPr lang="zh-CN" altLang="en-US" smtClean="0"/>
              <a:t>2019/12/21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15CFCF-DF93-4169-949F-FEB45AC68C3B}" type="slidenum">
              <a:rPr lang="zh-CN" altLang="en-US" smtClean="0"/>
              <a:t>‹#›</a:t>
            </a:fld>
            <a:endParaRPr lang="zh-CN" altLang="en-US"/>
          </a:p>
        </p:txBody>
      </p:sp>
    </p:spTree>
    <p:extLst>
      <p:ext uri="{BB962C8B-B14F-4D97-AF65-F5344CB8AC3E}">
        <p14:creationId xmlns:p14="http://schemas.microsoft.com/office/powerpoint/2010/main" val="28821428"/>
      </p:ext>
    </p:extLst>
  </p:cSld>
  <p:clrMap bg1="lt1" tx1="dk1" bg2="lt2" tx2="dk2" accent1="accent1" accent2="accent2" accent3="accent3" accent4="accent4" accent5="accent5" accent6="accent6" hlink="hlink" folHlink="folHlink"/>
  <p:notesStyle>
    <a:lvl1pPr marL="0" algn="l" defTabSz="796168" rtl="0" eaLnBrk="1" latinLnBrk="0" hangingPunct="1">
      <a:defRPr sz="1045" kern="1200">
        <a:solidFill>
          <a:schemeClr val="tx1"/>
        </a:solidFill>
        <a:latin typeface="+mn-lt"/>
        <a:ea typeface="+mn-ea"/>
        <a:cs typeface="+mn-cs"/>
      </a:defRPr>
    </a:lvl1pPr>
    <a:lvl2pPr marL="398084" algn="l" defTabSz="796168" rtl="0" eaLnBrk="1" latinLnBrk="0" hangingPunct="1">
      <a:defRPr sz="1045" kern="1200">
        <a:solidFill>
          <a:schemeClr val="tx1"/>
        </a:solidFill>
        <a:latin typeface="+mn-lt"/>
        <a:ea typeface="+mn-ea"/>
        <a:cs typeface="+mn-cs"/>
      </a:defRPr>
    </a:lvl2pPr>
    <a:lvl3pPr marL="796168" algn="l" defTabSz="796168" rtl="0" eaLnBrk="1" latinLnBrk="0" hangingPunct="1">
      <a:defRPr sz="1045" kern="1200">
        <a:solidFill>
          <a:schemeClr val="tx1"/>
        </a:solidFill>
        <a:latin typeface="+mn-lt"/>
        <a:ea typeface="+mn-ea"/>
        <a:cs typeface="+mn-cs"/>
      </a:defRPr>
    </a:lvl3pPr>
    <a:lvl4pPr marL="1194252" algn="l" defTabSz="796168" rtl="0" eaLnBrk="1" latinLnBrk="0" hangingPunct="1">
      <a:defRPr sz="1045" kern="1200">
        <a:solidFill>
          <a:schemeClr val="tx1"/>
        </a:solidFill>
        <a:latin typeface="+mn-lt"/>
        <a:ea typeface="+mn-ea"/>
        <a:cs typeface="+mn-cs"/>
      </a:defRPr>
    </a:lvl4pPr>
    <a:lvl5pPr marL="1592336" algn="l" defTabSz="796168" rtl="0" eaLnBrk="1" latinLnBrk="0" hangingPunct="1">
      <a:defRPr sz="1045" kern="1200">
        <a:solidFill>
          <a:schemeClr val="tx1"/>
        </a:solidFill>
        <a:latin typeface="+mn-lt"/>
        <a:ea typeface="+mn-ea"/>
        <a:cs typeface="+mn-cs"/>
      </a:defRPr>
    </a:lvl5pPr>
    <a:lvl6pPr marL="1990420" algn="l" defTabSz="796168" rtl="0" eaLnBrk="1" latinLnBrk="0" hangingPunct="1">
      <a:defRPr sz="1045" kern="1200">
        <a:solidFill>
          <a:schemeClr val="tx1"/>
        </a:solidFill>
        <a:latin typeface="+mn-lt"/>
        <a:ea typeface="+mn-ea"/>
        <a:cs typeface="+mn-cs"/>
      </a:defRPr>
    </a:lvl6pPr>
    <a:lvl7pPr marL="2388504" algn="l" defTabSz="796168" rtl="0" eaLnBrk="1" latinLnBrk="0" hangingPunct="1">
      <a:defRPr sz="1045" kern="1200">
        <a:solidFill>
          <a:schemeClr val="tx1"/>
        </a:solidFill>
        <a:latin typeface="+mn-lt"/>
        <a:ea typeface="+mn-ea"/>
        <a:cs typeface="+mn-cs"/>
      </a:defRPr>
    </a:lvl7pPr>
    <a:lvl8pPr marL="2786588" algn="l" defTabSz="796168" rtl="0" eaLnBrk="1" latinLnBrk="0" hangingPunct="1">
      <a:defRPr sz="1045" kern="1200">
        <a:solidFill>
          <a:schemeClr val="tx1"/>
        </a:solidFill>
        <a:latin typeface="+mn-lt"/>
        <a:ea typeface="+mn-ea"/>
        <a:cs typeface="+mn-cs"/>
      </a:defRPr>
    </a:lvl8pPr>
    <a:lvl9pPr marL="3184672" algn="l" defTabSz="796168" rtl="0" eaLnBrk="1" latinLnBrk="0" hangingPunct="1">
      <a:defRPr sz="104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045" b="0" i="0" kern="1200" dirty="0">
                <a:solidFill>
                  <a:schemeClr val="tx1"/>
                </a:solidFill>
                <a:effectLst/>
                <a:latin typeface="+mn-lt"/>
                <a:ea typeface="+mn-ea"/>
                <a:cs typeface="+mn-cs"/>
              </a:rPr>
              <a:t>大家好，我是来自北京邮电大学的常亮，很荣幸在这里给大家分享我在清华大学自然语言处理与社会人文计算实验室实习期间做这篇工作，主题是 构建多语言义原知识库：</a:t>
            </a:r>
            <a:r>
              <a:rPr lang="en-US" altLang="zh-CN" sz="1045" b="0" i="0" kern="1200" dirty="0" err="1">
                <a:solidFill>
                  <a:schemeClr val="tx1"/>
                </a:solidFill>
                <a:effectLst/>
                <a:latin typeface="+mn-lt"/>
                <a:ea typeface="+mn-ea"/>
                <a:cs typeface="+mn-cs"/>
              </a:rPr>
              <a:t>BabelNet</a:t>
            </a:r>
            <a:r>
              <a:rPr lang="en-US" altLang="zh-CN" sz="1045" b="0" i="0" kern="1200" dirty="0">
                <a:solidFill>
                  <a:schemeClr val="tx1"/>
                </a:solidFill>
                <a:effectLst/>
                <a:latin typeface="+mn-lt"/>
                <a:ea typeface="+mn-ea"/>
                <a:cs typeface="+mn-cs"/>
              </a:rPr>
              <a:t> </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义原预测。</a:t>
            </a:r>
            <a:endParaRPr lang="zh-CN" altLang="en-US" dirty="0">
              <a:effectLst/>
            </a:endParaRPr>
          </a:p>
        </p:txBody>
      </p:sp>
      <p:sp>
        <p:nvSpPr>
          <p:cNvPr id="4" name="灯片编号占位符 3"/>
          <p:cNvSpPr>
            <a:spLocks noGrp="1"/>
          </p:cNvSpPr>
          <p:nvPr>
            <p:ph type="sldNum" sz="quarter" idx="10"/>
          </p:nvPr>
        </p:nvSpPr>
        <p:spPr/>
        <p:txBody>
          <a:bodyPr/>
          <a:lstStyle/>
          <a:p>
            <a:fld id="{CB15CFCF-DF93-4169-949F-FEB45AC68C3B}" type="slidenum">
              <a:rPr lang="zh-CN" altLang="en-US" smtClean="0"/>
              <a:t>1</a:t>
            </a:fld>
            <a:endParaRPr lang="zh-CN" altLang="en-US"/>
          </a:p>
        </p:txBody>
      </p:sp>
    </p:spTree>
    <p:extLst>
      <p:ext uri="{BB962C8B-B14F-4D97-AF65-F5344CB8AC3E}">
        <p14:creationId xmlns:p14="http://schemas.microsoft.com/office/powerpoint/2010/main" val="1567635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796168" rtl="0" eaLnBrk="1" fontAlgn="auto" latinLnBrk="0" hangingPunct="1">
              <a:lnSpc>
                <a:spcPct val="100000"/>
              </a:lnSpc>
              <a:spcBef>
                <a:spcPts val="0"/>
              </a:spcBef>
              <a:spcAft>
                <a:spcPts val="0"/>
              </a:spcAft>
              <a:buClrTx/>
              <a:buSzTx/>
              <a:buFontTx/>
              <a:buNone/>
              <a:tabLst/>
              <a:defRPr/>
            </a:pPr>
            <a:r>
              <a:rPr lang="zh-CN" altLang="en-US" sz="1045" b="0" i="0" kern="1200" dirty="0">
                <a:solidFill>
                  <a:schemeClr val="tx1"/>
                </a:solidFill>
                <a:effectLst/>
                <a:latin typeface="+mn-lt"/>
                <a:ea typeface="+mn-ea"/>
                <a:cs typeface="+mn-cs"/>
              </a:rPr>
              <a:t>为了推进大规模多语言义原知识库的构建，我们首先标注了一个种子知识库</a:t>
            </a:r>
            <a:r>
              <a:rPr lang="en-US" altLang="zh-CN" sz="1045" b="0" i="0" kern="1200" dirty="0" err="1">
                <a:solidFill>
                  <a:schemeClr val="tx1"/>
                </a:solidFill>
                <a:effectLst/>
                <a:latin typeface="+mn-lt"/>
                <a:ea typeface="+mn-ea"/>
                <a:cs typeface="+mn-cs"/>
              </a:rPr>
              <a:t>BabelSememe</a:t>
            </a:r>
            <a:r>
              <a:rPr lang="zh-CN" altLang="en-US" sz="1045" b="0" i="0" kern="1200" dirty="0">
                <a:solidFill>
                  <a:schemeClr val="tx1"/>
                </a:solidFill>
                <a:effectLst/>
                <a:latin typeface="+mn-lt"/>
                <a:ea typeface="+mn-ea"/>
                <a:cs typeface="+mn-cs"/>
              </a:rPr>
              <a:t>。它包含约一万五千个</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，每个</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由人工标注了若干义原。由于此前义原的结构鲜少被使用，同时为了节省成本，我们在</a:t>
            </a:r>
            <a:r>
              <a:rPr lang="en-US" altLang="zh-CN" sz="1045" b="0" i="0" kern="1200" dirty="0" err="1">
                <a:solidFill>
                  <a:schemeClr val="tx1"/>
                </a:solidFill>
                <a:effectLst/>
                <a:latin typeface="+mn-lt"/>
                <a:ea typeface="+mn-ea"/>
                <a:cs typeface="+mn-cs"/>
              </a:rPr>
              <a:t>BabelSememe</a:t>
            </a:r>
            <a:r>
              <a:rPr lang="zh-CN" altLang="en-US" sz="1045" b="0" i="0" kern="1200" dirty="0">
                <a:solidFill>
                  <a:schemeClr val="tx1"/>
                </a:solidFill>
                <a:effectLst/>
                <a:latin typeface="+mn-lt"/>
                <a:ea typeface="+mn-ea"/>
                <a:cs typeface="+mn-cs"/>
              </a:rPr>
              <a:t>的标注中暂时忽略了义原的结构。右图给出了“丈夫”对应的</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被标注的义原。下面是</a:t>
            </a:r>
            <a:r>
              <a:rPr lang="en-US" altLang="zh-CN" sz="1045" b="0" i="0" kern="1200" dirty="0" err="1">
                <a:solidFill>
                  <a:schemeClr val="tx1"/>
                </a:solidFill>
                <a:effectLst/>
                <a:latin typeface="+mn-lt"/>
                <a:ea typeface="+mn-ea"/>
                <a:cs typeface="+mn-cs"/>
              </a:rPr>
              <a:t>BabelSememe</a:t>
            </a:r>
            <a:r>
              <a:rPr lang="zh-CN" altLang="en-US" sz="1045" b="0" i="0" kern="1200" dirty="0">
                <a:solidFill>
                  <a:schemeClr val="tx1"/>
                </a:solidFill>
                <a:effectLst/>
                <a:latin typeface="+mn-lt"/>
                <a:ea typeface="+mn-ea"/>
                <a:cs typeface="+mn-cs"/>
              </a:rPr>
              <a:t>的数据统计。</a:t>
            </a:r>
            <a:endParaRPr lang="en-US" altLang="zh-CN" sz="1045" b="0" i="0" kern="1200" dirty="0">
              <a:solidFill>
                <a:schemeClr val="tx1"/>
              </a:solidFill>
              <a:effectLst/>
              <a:latin typeface="+mn-lt"/>
              <a:ea typeface="+mn-ea"/>
              <a:cs typeface="+mn-cs"/>
            </a:endParaRPr>
          </a:p>
          <a:p>
            <a:pPr marL="0" marR="0" indent="0" algn="l" defTabSz="796168" rtl="0" eaLnBrk="1" fontAlgn="auto" latinLnBrk="0" hangingPunct="1">
              <a:lnSpc>
                <a:spcPct val="100000"/>
              </a:lnSpc>
              <a:spcBef>
                <a:spcPts val="0"/>
              </a:spcBef>
              <a:spcAft>
                <a:spcPts val="0"/>
              </a:spcAft>
              <a:buClrTx/>
              <a:buSzTx/>
              <a:buFontTx/>
              <a:buNone/>
              <a:tabLst/>
              <a:defRPr/>
            </a:pPr>
            <a:endParaRPr lang="en-US" altLang="zh-CN" sz="1045" b="0" i="0" kern="1200" dirty="0">
              <a:solidFill>
                <a:schemeClr val="tx1"/>
              </a:solidFill>
              <a:effectLst/>
              <a:latin typeface="+mn-lt"/>
              <a:ea typeface="+mn-ea"/>
              <a:cs typeface="+mn-cs"/>
            </a:endParaRPr>
          </a:p>
          <a:p>
            <a:pPr marL="0" marR="0" indent="0" algn="l" defTabSz="796168" rtl="0" eaLnBrk="1" fontAlgn="auto" latinLnBrk="0" hangingPunct="1">
              <a:lnSpc>
                <a:spcPct val="100000"/>
              </a:lnSpc>
              <a:spcBef>
                <a:spcPts val="0"/>
              </a:spcBef>
              <a:spcAft>
                <a:spcPts val="0"/>
              </a:spcAft>
              <a:buClrTx/>
              <a:buSzTx/>
              <a:buFontTx/>
              <a:buNone/>
              <a:tabLst/>
              <a:defRPr/>
            </a:pPr>
            <a:endParaRPr lang="zh-CN" altLang="en-US" dirty="0">
              <a:effectLst/>
            </a:endParaRPr>
          </a:p>
          <a:p>
            <a:endParaRPr lang="zh-CN" altLang="en-US" dirty="0">
              <a:effectLst/>
            </a:endParaRPr>
          </a:p>
        </p:txBody>
      </p:sp>
      <p:sp>
        <p:nvSpPr>
          <p:cNvPr id="4" name="灯片编号占位符 3"/>
          <p:cNvSpPr>
            <a:spLocks noGrp="1"/>
          </p:cNvSpPr>
          <p:nvPr>
            <p:ph type="sldNum" sz="quarter" idx="5"/>
          </p:nvPr>
        </p:nvSpPr>
        <p:spPr/>
        <p:txBody>
          <a:bodyPr/>
          <a:lstStyle/>
          <a:p>
            <a:fld id="{CB15CFCF-DF93-4169-949F-FEB45AC68C3B}" type="slidenum">
              <a:rPr lang="zh-CN" altLang="en-US" smtClean="0"/>
              <a:t>10</a:t>
            </a:fld>
            <a:endParaRPr lang="zh-CN" altLang="en-US"/>
          </a:p>
        </p:txBody>
      </p:sp>
    </p:spTree>
    <p:extLst>
      <p:ext uri="{BB962C8B-B14F-4D97-AF65-F5344CB8AC3E}">
        <p14:creationId xmlns:p14="http://schemas.microsoft.com/office/powerpoint/2010/main" val="1206017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045" b="0" i="0" kern="1200" dirty="0">
                <a:solidFill>
                  <a:schemeClr val="tx1"/>
                </a:solidFill>
                <a:effectLst/>
                <a:latin typeface="+mn-lt"/>
                <a:ea typeface="+mn-ea"/>
                <a:cs typeface="+mn-cs"/>
              </a:rPr>
              <a:t>有了种子知识库，下一步就是基于有义原标注的</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，为无标注的</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标注义原，进而将种子知识库不断扩充成最终的大规模义原知识库。</a:t>
            </a:r>
            <a:endParaRPr lang="zh-CN" altLang="en-US" dirty="0">
              <a:effectLst/>
            </a:endParaRPr>
          </a:p>
          <a:p>
            <a:r>
              <a:rPr lang="zh-CN" altLang="en-US" sz="1045" b="0" i="0" kern="1200" dirty="0">
                <a:solidFill>
                  <a:schemeClr val="tx1"/>
                </a:solidFill>
                <a:effectLst/>
                <a:latin typeface="+mn-lt"/>
                <a:ea typeface="+mn-ea"/>
                <a:cs typeface="+mn-cs"/>
              </a:rPr>
              <a:t>为此，我们正式定义了</a:t>
            </a:r>
            <a:r>
              <a:rPr lang="en-US" altLang="zh-CN" sz="1045" b="0" i="0" kern="1200" dirty="0" err="1">
                <a:solidFill>
                  <a:schemeClr val="tx1"/>
                </a:solidFill>
                <a:effectLst/>
                <a:latin typeface="+mn-lt"/>
                <a:ea typeface="+mn-ea"/>
                <a:cs typeface="+mn-cs"/>
              </a:rPr>
              <a:t>BabelNet</a:t>
            </a:r>
            <a:r>
              <a:rPr lang="en-US" altLang="zh-CN" sz="1045" b="0" i="0" kern="1200" dirty="0">
                <a:solidFill>
                  <a:schemeClr val="tx1"/>
                </a:solidFill>
                <a:effectLst/>
                <a:latin typeface="+mn-lt"/>
                <a:ea typeface="+mn-ea"/>
                <a:cs typeface="+mn-cs"/>
              </a:rPr>
              <a:t> </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义原预测任务。</a:t>
            </a:r>
            <a:endParaRPr lang="zh-CN" altLang="en-US" dirty="0">
              <a:effectLst/>
            </a:endParaRPr>
          </a:p>
        </p:txBody>
      </p:sp>
      <p:sp>
        <p:nvSpPr>
          <p:cNvPr id="4" name="灯片编号占位符 3"/>
          <p:cNvSpPr>
            <a:spLocks noGrp="1"/>
          </p:cNvSpPr>
          <p:nvPr>
            <p:ph type="sldNum" sz="quarter" idx="5"/>
          </p:nvPr>
        </p:nvSpPr>
        <p:spPr/>
        <p:txBody>
          <a:bodyPr/>
          <a:lstStyle/>
          <a:p>
            <a:fld id="{CB15CFCF-DF93-4169-949F-FEB45AC68C3B}" type="slidenum">
              <a:rPr lang="zh-CN" altLang="en-US" smtClean="0"/>
              <a:t>11</a:t>
            </a:fld>
            <a:endParaRPr lang="zh-CN" altLang="en-US"/>
          </a:p>
        </p:txBody>
      </p:sp>
    </p:spTree>
    <p:extLst>
      <p:ext uri="{BB962C8B-B14F-4D97-AF65-F5344CB8AC3E}">
        <p14:creationId xmlns:p14="http://schemas.microsoft.com/office/powerpoint/2010/main" val="1228136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045" b="0" i="0" kern="1200" dirty="0">
                <a:solidFill>
                  <a:schemeClr val="tx1"/>
                </a:solidFill>
                <a:effectLst/>
                <a:latin typeface="+mn-lt"/>
                <a:ea typeface="+mn-ea"/>
                <a:cs typeface="+mn-cs"/>
              </a:rPr>
              <a:t>我们还提出了两种方法，第一个方法基于语义表示，也就是基于</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的</a:t>
            </a:r>
            <a:r>
              <a:rPr lang="en-US" altLang="zh-CN" sz="1045" b="0" i="0" kern="1200" dirty="0">
                <a:solidFill>
                  <a:schemeClr val="tx1"/>
                </a:solidFill>
                <a:effectLst/>
                <a:latin typeface="+mn-lt"/>
                <a:ea typeface="+mn-ea"/>
                <a:cs typeface="+mn-cs"/>
              </a:rPr>
              <a:t>embedding</a:t>
            </a:r>
            <a:r>
              <a:rPr lang="zh-CN" altLang="en-US" sz="1045" b="0" i="0" kern="1200" dirty="0">
                <a:solidFill>
                  <a:schemeClr val="tx1"/>
                </a:solidFill>
                <a:effectLst/>
                <a:latin typeface="+mn-lt"/>
                <a:ea typeface="+mn-ea"/>
                <a:cs typeface="+mn-cs"/>
              </a:rPr>
              <a:t>，相似的</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应该有相似的义原。我们使用</a:t>
            </a:r>
            <a:r>
              <a:rPr lang="en-US" altLang="zh-CN" sz="1045" b="0" i="0" kern="1200" dirty="0">
                <a:solidFill>
                  <a:schemeClr val="tx1"/>
                </a:solidFill>
                <a:effectLst/>
                <a:latin typeface="+mn-lt"/>
                <a:ea typeface="+mn-ea"/>
                <a:cs typeface="+mn-cs"/>
              </a:rPr>
              <a:t>embedding</a:t>
            </a:r>
            <a:r>
              <a:rPr lang="zh-CN" altLang="en-US" sz="1045" b="0" i="0" kern="1200" dirty="0">
                <a:solidFill>
                  <a:schemeClr val="tx1"/>
                </a:solidFill>
                <a:effectLst/>
                <a:latin typeface="+mn-lt"/>
                <a:ea typeface="+mn-ea"/>
                <a:cs typeface="+mn-cs"/>
              </a:rPr>
              <a:t>的余弦距离计算相似度，然后用协同过滤的方法为</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预测义原。</a:t>
            </a:r>
            <a:endParaRPr lang="zh-CN" altLang="en-US" sz="1050" dirty="0">
              <a:effectLst/>
            </a:endParaRPr>
          </a:p>
        </p:txBody>
      </p:sp>
      <p:sp>
        <p:nvSpPr>
          <p:cNvPr id="4" name="灯片编号占位符 3"/>
          <p:cNvSpPr>
            <a:spLocks noGrp="1"/>
          </p:cNvSpPr>
          <p:nvPr>
            <p:ph type="sldNum" sz="quarter" idx="5"/>
          </p:nvPr>
        </p:nvSpPr>
        <p:spPr/>
        <p:txBody>
          <a:bodyPr/>
          <a:lstStyle/>
          <a:p>
            <a:fld id="{CB15CFCF-DF93-4169-949F-FEB45AC68C3B}" type="slidenum">
              <a:rPr lang="zh-CN" altLang="en-US" smtClean="0"/>
              <a:t>12</a:t>
            </a:fld>
            <a:endParaRPr lang="zh-CN" altLang="en-US"/>
          </a:p>
        </p:txBody>
      </p:sp>
    </p:spTree>
    <p:extLst>
      <p:ext uri="{BB962C8B-B14F-4D97-AF65-F5344CB8AC3E}">
        <p14:creationId xmlns:p14="http://schemas.microsoft.com/office/powerpoint/2010/main" val="4082838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50" dirty="0">
                <a:latin typeface="STZhongsong" panose="02010600040101010101" pitchFamily="2" charset="-122"/>
                <a:ea typeface="STZhongsong" panose="02010600040101010101" pitchFamily="2" charset="-122"/>
              </a:rPr>
              <a:t>我们提出了两种义原预测的方法，第一种是</a:t>
            </a:r>
            <a:r>
              <a:rPr lang="zh-CN" altLang="en-US" dirty="0"/>
              <a:t>基于语义表示的方法，简单来说，就是我们假设语义相近的</a:t>
            </a:r>
            <a:r>
              <a:rPr lang="en-US" altLang="zh-CN" dirty="0" err="1"/>
              <a:t>synset</a:t>
            </a:r>
            <a:r>
              <a:rPr lang="zh-CN" altLang="en-US" dirty="0"/>
              <a:t>会有更多相同的义原，因此我们用协同过滤的方法，用</a:t>
            </a:r>
            <a:r>
              <a:rPr lang="en-US" altLang="zh-CN" dirty="0" err="1"/>
              <a:t>synset</a:t>
            </a:r>
            <a:r>
              <a:rPr lang="en-US" altLang="zh-CN" dirty="0"/>
              <a:t> embedding</a:t>
            </a:r>
            <a:r>
              <a:rPr lang="zh-CN" altLang="en-US" dirty="0"/>
              <a:t>计算</a:t>
            </a:r>
            <a:r>
              <a:rPr lang="en-US" altLang="zh-CN" dirty="0" err="1"/>
              <a:t>synset</a:t>
            </a:r>
            <a:r>
              <a:rPr lang="zh-CN" altLang="en-US" dirty="0"/>
              <a:t>之间的相似性，为每一个义原计算分数，从而预测义原</a:t>
            </a:r>
            <a:endParaRPr lang="en-US" altLang="zh-CN" dirty="0"/>
          </a:p>
        </p:txBody>
      </p:sp>
      <p:sp>
        <p:nvSpPr>
          <p:cNvPr id="4" name="灯片编号占位符 3"/>
          <p:cNvSpPr>
            <a:spLocks noGrp="1"/>
          </p:cNvSpPr>
          <p:nvPr>
            <p:ph type="sldNum" sz="quarter" idx="5"/>
          </p:nvPr>
        </p:nvSpPr>
        <p:spPr/>
        <p:txBody>
          <a:bodyPr/>
          <a:lstStyle/>
          <a:p>
            <a:fld id="{CB15CFCF-DF93-4169-949F-FEB45AC68C3B}" type="slidenum">
              <a:rPr lang="zh-CN" altLang="en-US" smtClean="0"/>
              <a:t>13</a:t>
            </a:fld>
            <a:endParaRPr lang="zh-CN" altLang="en-US"/>
          </a:p>
        </p:txBody>
      </p:sp>
    </p:spTree>
    <p:extLst>
      <p:ext uri="{BB962C8B-B14F-4D97-AF65-F5344CB8AC3E}">
        <p14:creationId xmlns:p14="http://schemas.microsoft.com/office/powerpoint/2010/main" val="2478060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fontAlgn="base"/>
            <a:endParaRPr lang="zh-CN" altLang="en-US" sz="1045" b="0" i="0" kern="1200" dirty="0">
              <a:solidFill>
                <a:schemeClr val="tx1"/>
              </a:solidFill>
              <a:effectLst/>
              <a:latin typeface="+mn-lt"/>
              <a:ea typeface="+mn-ea"/>
              <a:cs typeface="+mn-cs"/>
            </a:endParaRPr>
          </a:p>
          <a:p>
            <a:r>
              <a:rPr lang="zh-CN" altLang="en-US" sz="1045" b="0" i="0" kern="1200" dirty="0">
                <a:solidFill>
                  <a:schemeClr val="tx1"/>
                </a:solidFill>
                <a:effectLst/>
                <a:latin typeface="+mn-lt"/>
                <a:ea typeface="+mn-ea"/>
                <a:cs typeface="+mn-cs"/>
              </a:rPr>
              <a:t>第二种方法是基于关系表示的，我们注意到，</a:t>
            </a:r>
            <a:r>
              <a:rPr lang="en-US" altLang="zh-CN" sz="1045" b="0" i="0" kern="1200" dirty="0" err="1">
                <a:solidFill>
                  <a:schemeClr val="tx1"/>
                </a:solidFill>
                <a:effectLst/>
                <a:latin typeface="+mn-lt"/>
                <a:ea typeface="+mn-ea"/>
                <a:cs typeface="+mn-cs"/>
              </a:rPr>
              <a:t>BabelNet</a:t>
            </a:r>
            <a:r>
              <a:rPr lang="zh-CN" altLang="en-US" sz="1045" b="0" i="0" kern="1200" dirty="0">
                <a:solidFill>
                  <a:schemeClr val="tx1"/>
                </a:solidFill>
                <a:effectLst/>
                <a:latin typeface="+mn-lt"/>
                <a:ea typeface="+mn-ea"/>
                <a:cs typeface="+mn-cs"/>
              </a:rPr>
              <a:t>包含很多</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之间的关系，例如同义、反义、上下位等。与此同时，</a:t>
            </a:r>
            <a:r>
              <a:rPr lang="en-US" altLang="zh-CN" sz="1045" b="0" i="0" kern="1200" dirty="0" err="1">
                <a:solidFill>
                  <a:schemeClr val="tx1"/>
                </a:solidFill>
                <a:effectLst/>
                <a:latin typeface="+mn-lt"/>
                <a:ea typeface="+mn-ea"/>
                <a:cs typeface="+mn-cs"/>
              </a:rPr>
              <a:t>HowNet</a:t>
            </a:r>
            <a:r>
              <a:rPr lang="zh-CN" altLang="en-US" sz="1045" b="0" i="0" kern="1200" dirty="0">
                <a:solidFill>
                  <a:schemeClr val="tx1"/>
                </a:solidFill>
                <a:effectLst/>
                <a:latin typeface="+mn-lt"/>
                <a:ea typeface="+mn-ea"/>
                <a:cs typeface="+mn-cs"/>
              </a:rPr>
              <a:t>也定义了若干种义原之间的关系，那么自然地，</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之间的关系和</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所标注的义原之间的关系应该是对应的，利用这种性质便可以进行义原预测。</a:t>
            </a:r>
            <a:endParaRPr lang="zh-CN" altLang="en-US" dirty="0">
              <a:effectLst/>
            </a:endParaRPr>
          </a:p>
          <a:p>
            <a:r>
              <a:rPr lang="zh-CN" altLang="en-US" sz="1045" b="0" i="0" kern="1200" dirty="0">
                <a:solidFill>
                  <a:schemeClr val="tx1"/>
                </a:solidFill>
                <a:effectLst/>
                <a:latin typeface="+mn-lt"/>
                <a:ea typeface="+mn-ea"/>
                <a:cs typeface="+mn-cs"/>
              </a:rPr>
              <a:t>例如，</a:t>
            </a:r>
            <a:r>
              <a:rPr lang="en-US" altLang="zh-CN" sz="1045" b="0" i="0" kern="1200" dirty="0">
                <a:solidFill>
                  <a:schemeClr val="tx1"/>
                </a:solidFill>
                <a:effectLst/>
                <a:latin typeface="+mn-lt"/>
                <a:ea typeface="+mn-ea"/>
                <a:cs typeface="+mn-cs"/>
              </a:rPr>
              <a:t>better</a:t>
            </a:r>
            <a:r>
              <a:rPr lang="zh-CN" altLang="en-US" sz="1045" b="0" i="0" kern="1200" dirty="0">
                <a:solidFill>
                  <a:schemeClr val="tx1"/>
                </a:solidFill>
                <a:effectLst/>
                <a:latin typeface="+mn-lt"/>
                <a:ea typeface="+mn-ea"/>
                <a:cs typeface="+mn-cs"/>
              </a:rPr>
              <a:t>和</a:t>
            </a:r>
            <a:r>
              <a:rPr lang="en-US" altLang="zh-CN" sz="1045" b="0" i="0" kern="1200" dirty="0">
                <a:solidFill>
                  <a:schemeClr val="tx1"/>
                </a:solidFill>
                <a:effectLst/>
                <a:latin typeface="+mn-lt"/>
                <a:ea typeface="+mn-ea"/>
                <a:cs typeface="+mn-cs"/>
              </a:rPr>
              <a:t>worse</a:t>
            </a:r>
            <a:r>
              <a:rPr lang="zh-CN" altLang="en-US" sz="1045" b="0" i="0" kern="1200" dirty="0">
                <a:solidFill>
                  <a:schemeClr val="tx1"/>
                </a:solidFill>
                <a:effectLst/>
                <a:latin typeface="+mn-lt"/>
                <a:ea typeface="+mn-ea"/>
                <a:cs typeface="+mn-cs"/>
              </a:rPr>
              <a:t>这两个</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是反义的关系，他们分别被标注了</a:t>
            </a:r>
            <a:r>
              <a:rPr lang="en-US" altLang="zh-CN" sz="1045" b="0" i="0" kern="1200" dirty="0">
                <a:solidFill>
                  <a:schemeClr val="tx1"/>
                </a:solidFill>
                <a:effectLst/>
                <a:latin typeface="+mn-lt"/>
                <a:ea typeface="+mn-ea"/>
                <a:cs typeface="+mn-cs"/>
              </a:rPr>
              <a:t>superior</a:t>
            </a:r>
            <a:r>
              <a:rPr lang="zh-CN" altLang="en-US" sz="1045" b="0" i="0" kern="1200" dirty="0">
                <a:solidFill>
                  <a:schemeClr val="tx1"/>
                </a:solidFill>
                <a:effectLst/>
                <a:latin typeface="+mn-lt"/>
                <a:ea typeface="+mn-ea"/>
                <a:cs typeface="+mn-cs"/>
              </a:rPr>
              <a:t>和</a:t>
            </a:r>
            <a:r>
              <a:rPr lang="en-US" altLang="zh-CN" sz="1045" b="0" i="0" kern="1200" dirty="0">
                <a:solidFill>
                  <a:schemeClr val="tx1"/>
                </a:solidFill>
                <a:effectLst/>
                <a:latin typeface="+mn-lt"/>
                <a:ea typeface="+mn-ea"/>
                <a:cs typeface="+mn-cs"/>
              </a:rPr>
              <a:t>inferior</a:t>
            </a:r>
            <a:r>
              <a:rPr lang="zh-CN" altLang="en-US" sz="1045" b="0" i="0" kern="1200" dirty="0">
                <a:solidFill>
                  <a:schemeClr val="tx1"/>
                </a:solidFill>
                <a:effectLst/>
                <a:latin typeface="+mn-lt"/>
                <a:ea typeface="+mn-ea"/>
                <a:cs typeface="+mn-cs"/>
              </a:rPr>
              <a:t>这两个同样存在反义关系的义原。</a:t>
            </a:r>
            <a:endParaRPr lang="zh-CN" altLang="en-US" dirty="0">
              <a:effectLst/>
            </a:endParaRPr>
          </a:p>
        </p:txBody>
      </p:sp>
      <p:sp>
        <p:nvSpPr>
          <p:cNvPr id="4" name="灯片编号占位符 3"/>
          <p:cNvSpPr>
            <a:spLocks noGrp="1"/>
          </p:cNvSpPr>
          <p:nvPr>
            <p:ph type="sldNum" sz="quarter" idx="5"/>
          </p:nvPr>
        </p:nvSpPr>
        <p:spPr/>
        <p:txBody>
          <a:bodyPr/>
          <a:lstStyle/>
          <a:p>
            <a:fld id="{CB15CFCF-DF93-4169-949F-FEB45AC68C3B}" type="slidenum">
              <a:rPr lang="zh-CN" altLang="en-US" smtClean="0"/>
              <a:t>14</a:t>
            </a:fld>
            <a:endParaRPr lang="zh-CN" altLang="en-US"/>
          </a:p>
        </p:txBody>
      </p:sp>
    </p:spTree>
    <p:extLst>
      <p:ext uri="{BB962C8B-B14F-4D97-AF65-F5344CB8AC3E}">
        <p14:creationId xmlns:p14="http://schemas.microsoft.com/office/powerpoint/2010/main" val="1901549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045" b="0" i="0" kern="1200" dirty="0">
                <a:solidFill>
                  <a:schemeClr val="tx1"/>
                </a:solidFill>
                <a:effectLst/>
                <a:latin typeface="+mn-lt"/>
                <a:ea typeface="+mn-ea"/>
                <a:cs typeface="+mn-cs"/>
              </a:rPr>
              <a:t>那么，在已知</a:t>
            </a:r>
            <a:r>
              <a:rPr lang="en-US" altLang="zh-CN" sz="1045" b="0" i="0" kern="1200" dirty="0">
                <a:solidFill>
                  <a:schemeClr val="tx1"/>
                </a:solidFill>
                <a:effectLst/>
                <a:latin typeface="+mn-lt"/>
                <a:ea typeface="+mn-ea"/>
                <a:cs typeface="+mn-cs"/>
              </a:rPr>
              <a:t>better</a:t>
            </a:r>
            <a:r>
              <a:rPr lang="zh-CN" altLang="en-US" sz="1045" b="0" i="0" kern="1200" dirty="0">
                <a:solidFill>
                  <a:schemeClr val="tx1"/>
                </a:solidFill>
                <a:effectLst/>
                <a:latin typeface="+mn-lt"/>
                <a:ea typeface="+mn-ea"/>
                <a:cs typeface="+mn-cs"/>
              </a:rPr>
              <a:t>和</a:t>
            </a:r>
            <a:r>
              <a:rPr lang="en-US" altLang="zh-CN" sz="1045" b="0" i="0" kern="1200" dirty="0">
                <a:solidFill>
                  <a:schemeClr val="tx1"/>
                </a:solidFill>
                <a:effectLst/>
                <a:latin typeface="+mn-lt"/>
                <a:ea typeface="+mn-ea"/>
                <a:cs typeface="+mn-cs"/>
              </a:rPr>
              <a:t>worse</a:t>
            </a:r>
            <a:r>
              <a:rPr lang="zh-CN" altLang="en-US" sz="1045" b="0" i="0" kern="1200" dirty="0">
                <a:solidFill>
                  <a:schemeClr val="tx1"/>
                </a:solidFill>
                <a:effectLst/>
                <a:latin typeface="+mn-lt"/>
                <a:ea typeface="+mn-ea"/>
                <a:cs typeface="+mn-cs"/>
              </a:rPr>
              <a:t>、</a:t>
            </a:r>
            <a:r>
              <a:rPr lang="en-US" altLang="zh-CN" sz="1045" b="0" i="0" kern="1200" dirty="0">
                <a:solidFill>
                  <a:schemeClr val="tx1"/>
                </a:solidFill>
                <a:effectLst/>
                <a:latin typeface="+mn-lt"/>
                <a:ea typeface="+mn-ea"/>
                <a:cs typeface="+mn-cs"/>
              </a:rPr>
              <a:t>superior</a:t>
            </a:r>
            <a:r>
              <a:rPr lang="zh-CN" altLang="en-US" sz="1045" b="0" i="0" kern="1200" dirty="0">
                <a:solidFill>
                  <a:schemeClr val="tx1"/>
                </a:solidFill>
                <a:effectLst/>
                <a:latin typeface="+mn-lt"/>
                <a:ea typeface="+mn-ea"/>
                <a:cs typeface="+mn-cs"/>
              </a:rPr>
              <a:t>和</a:t>
            </a:r>
            <a:r>
              <a:rPr lang="en-US" altLang="zh-CN" sz="1045" b="0" i="0" kern="1200" dirty="0">
                <a:solidFill>
                  <a:schemeClr val="tx1"/>
                </a:solidFill>
                <a:effectLst/>
                <a:latin typeface="+mn-lt"/>
                <a:ea typeface="+mn-ea"/>
                <a:cs typeface="+mn-cs"/>
              </a:rPr>
              <a:t>inferior</a:t>
            </a:r>
            <a:r>
              <a:rPr lang="zh-CN" altLang="en-US" sz="1045" b="0" i="0" kern="1200" dirty="0">
                <a:solidFill>
                  <a:schemeClr val="tx1"/>
                </a:solidFill>
                <a:effectLst/>
                <a:latin typeface="+mn-lt"/>
                <a:ea typeface="+mn-ea"/>
                <a:cs typeface="+mn-cs"/>
              </a:rPr>
              <a:t>这两对反义关系，以及</a:t>
            </a:r>
            <a:r>
              <a:rPr lang="en-US" altLang="zh-CN" sz="1045" b="0" i="0" kern="1200" dirty="0">
                <a:solidFill>
                  <a:schemeClr val="tx1"/>
                </a:solidFill>
                <a:effectLst/>
                <a:latin typeface="+mn-lt"/>
                <a:ea typeface="+mn-ea"/>
                <a:cs typeface="+mn-cs"/>
              </a:rPr>
              <a:t>better</a:t>
            </a:r>
            <a:r>
              <a:rPr lang="zh-CN" altLang="en-US" sz="1045" b="0" i="0" kern="1200" dirty="0">
                <a:solidFill>
                  <a:schemeClr val="tx1"/>
                </a:solidFill>
                <a:effectLst/>
                <a:latin typeface="+mn-lt"/>
                <a:ea typeface="+mn-ea"/>
                <a:cs typeface="+mn-cs"/>
              </a:rPr>
              <a:t>有</a:t>
            </a:r>
            <a:r>
              <a:rPr lang="en-US" altLang="zh-CN" sz="1045" b="0" i="0" kern="1200" dirty="0">
                <a:solidFill>
                  <a:schemeClr val="tx1"/>
                </a:solidFill>
                <a:effectLst/>
                <a:latin typeface="+mn-lt"/>
                <a:ea typeface="+mn-ea"/>
                <a:cs typeface="+mn-cs"/>
              </a:rPr>
              <a:t>superior</a:t>
            </a:r>
            <a:r>
              <a:rPr lang="zh-CN" altLang="en-US" sz="1045" b="0" i="0" kern="1200" dirty="0">
                <a:solidFill>
                  <a:schemeClr val="tx1"/>
                </a:solidFill>
                <a:effectLst/>
                <a:latin typeface="+mn-lt"/>
                <a:ea typeface="+mn-ea"/>
                <a:cs typeface="+mn-cs"/>
              </a:rPr>
              <a:t>这个义原，很容易推测出中</a:t>
            </a:r>
            <a:r>
              <a:rPr lang="en-US" altLang="zh-CN" sz="1045" b="0" i="0" kern="1200" dirty="0">
                <a:solidFill>
                  <a:schemeClr val="tx1"/>
                </a:solidFill>
                <a:effectLst/>
                <a:latin typeface="+mn-lt"/>
                <a:ea typeface="+mn-ea"/>
                <a:cs typeface="+mn-cs"/>
              </a:rPr>
              <a:t>worse</a:t>
            </a:r>
            <a:r>
              <a:rPr lang="zh-CN" altLang="en-US" sz="1045" b="0" i="0" kern="1200" dirty="0">
                <a:solidFill>
                  <a:schemeClr val="tx1"/>
                </a:solidFill>
                <a:effectLst/>
                <a:latin typeface="+mn-lt"/>
                <a:ea typeface="+mn-ea"/>
                <a:cs typeface="+mn-cs"/>
              </a:rPr>
              <a:t>含有</a:t>
            </a:r>
            <a:r>
              <a:rPr lang="en-US" altLang="zh-CN" sz="1045" b="0" i="0" kern="1200" dirty="0">
                <a:solidFill>
                  <a:schemeClr val="tx1"/>
                </a:solidFill>
                <a:effectLst/>
                <a:latin typeface="+mn-lt"/>
                <a:ea typeface="+mn-ea"/>
                <a:cs typeface="+mn-cs"/>
              </a:rPr>
              <a:t>inferior</a:t>
            </a:r>
            <a:r>
              <a:rPr lang="zh-CN" altLang="en-US" sz="1045" b="0" i="0" kern="1200" dirty="0">
                <a:solidFill>
                  <a:schemeClr val="tx1"/>
                </a:solidFill>
                <a:effectLst/>
                <a:latin typeface="+mn-lt"/>
                <a:ea typeface="+mn-ea"/>
                <a:cs typeface="+mn-cs"/>
              </a:rPr>
              <a:t>这个义原。</a:t>
            </a:r>
            <a:endParaRPr lang="zh-CN" altLang="en-US" dirty="0">
              <a:effectLst/>
            </a:endParaRPr>
          </a:p>
        </p:txBody>
      </p:sp>
      <p:sp>
        <p:nvSpPr>
          <p:cNvPr id="4" name="灯片编号占位符 3"/>
          <p:cNvSpPr>
            <a:spLocks noGrp="1"/>
          </p:cNvSpPr>
          <p:nvPr>
            <p:ph type="sldNum" sz="quarter" idx="5"/>
          </p:nvPr>
        </p:nvSpPr>
        <p:spPr/>
        <p:txBody>
          <a:bodyPr/>
          <a:lstStyle/>
          <a:p>
            <a:fld id="{CB15CFCF-DF93-4169-949F-FEB45AC68C3B}" type="slidenum">
              <a:rPr lang="zh-CN" altLang="en-US" smtClean="0"/>
              <a:t>15</a:t>
            </a:fld>
            <a:endParaRPr lang="zh-CN" altLang="en-US"/>
          </a:p>
        </p:txBody>
      </p:sp>
    </p:spTree>
    <p:extLst>
      <p:ext uri="{BB962C8B-B14F-4D97-AF65-F5344CB8AC3E}">
        <p14:creationId xmlns:p14="http://schemas.microsoft.com/office/powerpoint/2010/main" val="3937348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045" b="0" i="0" kern="1200" dirty="0">
                <a:solidFill>
                  <a:schemeClr val="tx1"/>
                </a:solidFill>
                <a:effectLst/>
                <a:latin typeface="+mn-lt"/>
                <a:ea typeface="+mn-ea"/>
                <a:cs typeface="+mn-cs"/>
              </a:rPr>
              <a:t>于是我们建立了一个语义图，节点有</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和义原两种，关系有三种：</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之间的关系、义原之间的关系以及</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和义原之间被标注的关系（</a:t>
            </a:r>
            <a:r>
              <a:rPr lang="en-US" altLang="zh-CN" sz="1045" b="0" i="0" kern="1200" dirty="0" err="1">
                <a:solidFill>
                  <a:schemeClr val="tx1"/>
                </a:solidFill>
                <a:effectLst/>
                <a:latin typeface="+mn-lt"/>
                <a:ea typeface="+mn-ea"/>
                <a:cs typeface="+mn-cs"/>
              </a:rPr>
              <a:t>hava_sememe</a:t>
            </a:r>
            <a:r>
              <a:rPr lang="zh-CN" altLang="en-US" sz="1045" b="0" i="0" kern="1200" dirty="0">
                <a:solidFill>
                  <a:schemeClr val="tx1"/>
                </a:solidFill>
                <a:effectLst/>
                <a:latin typeface="+mn-lt"/>
                <a:ea typeface="+mn-ea"/>
                <a:cs typeface="+mn-cs"/>
              </a:rPr>
              <a:t>）。</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义原预测也就转化为了知识图谱中实体预测的任务，即给定头实体</a:t>
            </a:r>
            <a:r>
              <a:rPr lang="en-US" altLang="zh-CN" sz="1045" b="0" i="0" kern="1200" dirty="0">
                <a:solidFill>
                  <a:schemeClr val="tx1"/>
                </a:solidFill>
                <a:effectLst/>
                <a:latin typeface="+mn-lt"/>
                <a:ea typeface="+mn-ea"/>
                <a:cs typeface="+mn-cs"/>
              </a:rPr>
              <a:t>——</a:t>
            </a:r>
            <a:r>
              <a:rPr lang="zh-CN" altLang="en-US" sz="1045" b="0" i="0" kern="1200" dirty="0">
                <a:solidFill>
                  <a:schemeClr val="tx1"/>
                </a:solidFill>
                <a:effectLst/>
                <a:latin typeface="+mn-lt"/>
                <a:ea typeface="+mn-ea"/>
                <a:cs typeface="+mn-cs"/>
              </a:rPr>
              <a:t>待义原预测的</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，给定关系</a:t>
            </a:r>
            <a:r>
              <a:rPr lang="en-US" altLang="zh-CN" sz="1045" b="0" i="0" kern="1200" dirty="0">
                <a:solidFill>
                  <a:schemeClr val="tx1"/>
                </a:solidFill>
                <a:effectLst/>
                <a:latin typeface="+mn-lt"/>
                <a:ea typeface="+mn-ea"/>
                <a:cs typeface="+mn-cs"/>
              </a:rPr>
              <a:t>have </a:t>
            </a:r>
            <a:r>
              <a:rPr lang="en-US" altLang="zh-CN" sz="1045" b="0" i="0" kern="1200" dirty="0" err="1">
                <a:solidFill>
                  <a:schemeClr val="tx1"/>
                </a:solidFill>
                <a:effectLst/>
                <a:latin typeface="+mn-lt"/>
                <a:ea typeface="+mn-ea"/>
                <a:cs typeface="+mn-cs"/>
              </a:rPr>
              <a:t>semem</a:t>
            </a:r>
            <a:r>
              <a:rPr lang="zh-CN" altLang="en-US" sz="1045" b="0" i="0" kern="1200" dirty="0">
                <a:solidFill>
                  <a:schemeClr val="tx1"/>
                </a:solidFill>
                <a:effectLst/>
                <a:latin typeface="+mn-lt"/>
                <a:ea typeface="+mn-ea"/>
                <a:cs typeface="+mn-cs"/>
              </a:rPr>
              <a:t>，预测尾实体义原。我们利用了知识图谱任务中最经典的</a:t>
            </a:r>
            <a:r>
              <a:rPr lang="en-US" altLang="zh-CN" sz="1045" b="0" i="0" kern="1200" dirty="0" err="1">
                <a:solidFill>
                  <a:schemeClr val="tx1"/>
                </a:solidFill>
                <a:effectLst/>
                <a:latin typeface="+mn-lt"/>
                <a:ea typeface="+mn-ea"/>
                <a:cs typeface="+mn-cs"/>
              </a:rPr>
              <a:t>TransE</a:t>
            </a:r>
            <a:r>
              <a:rPr lang="zh-CN" altLang="en-US" sz="1045" b="0" i="0" kern="1200" dirty="0">
                <a:solidFill>
                  <a:schemeClr val="tx1"/>
                </a:solidFill>
                <a:effectLst/>
                <a:latin typeface="+mn-lt"/>
                <a:ea typeface="+mn-ea"/>
                <a:cs typeface="+mn-cs"/>
              </a:rPr>
              <a:t>模型来学习这些实体和关系的表示以进行预测。</a:t>
            </a:r>
            <a:endParaRPr lang="zh-CN" altLang="en-US" dirty="0">
              <a:effectLst/>
            </a:endParaRPr>
          </a:p>
        </p:txBody>
      </p:sp>
      <p:sp>
        <p:nvSpPr>
          <p:cNvPr id="4" name="灯片编号占位符 3"/>
          <p:cNvSpPr>
            <a:spLocks noGrp="1"/>
          </p:cNvSpPr>
          <p:nvPr>
            <p:ph type="sldNum" sz="quarter" idx="5"/>
          </p:nvPr>
        </p:nvSpPr>
        <p:spPr/>
        <p:txBody>
          <a:bodyPr/>
          <a:lstStyle/>
          <a:p>
            <a:fld id="{CB15CFCF-DF93-4169-949F-FEB45AC68C3B}" type="slidenum">
              <a:rPr lang="zh-CN" altLang="en-US" smtClean="0"/>
              <a:t>16</a:t>
            </a:fld>
            <a:endParaRPr lang="zh-CN" altLang="en-US"/>
          </a:p>
        </p:txBody>
      </p:sp>
    </p:spTree>
    <p:extLst>
      <p:ext uri="{BB962C8B-B14F-4D97-AF65-F5344CB8AC3E}">
        <p14:creationId xmlns:p14="http://schemas.microsoft.com/office/powerpoint/2010/main" val="2390821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045" b="0" i="0" kern="1200" dirty="0">
                <a:solidFill>
                  <a:schemeClr val="tx1"/>
                </a:solidFill>
                <a:effectLst/>
                <a:latin typeface="+mn-lt"/>
                <a:ea typeface="+mn-ea"/>
                <a:cs typeface="+mn-cs"/>
              </a:rPr>
              <a:t>此外，考虑到我们任务的特殊性，我们还额外引入了一个语义相等约束。正如词的语义可以由其义原组合而成，</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的也有类似的性质，因此我们认为</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与其义原之和有这样一个语义等价的关系。看这个例子</a:t>
            </a:r>
            <a:r>
              <a:rPr lang="en-US" altLang="zh-CN" sz="1045" b="0" i="0" kern="1200" dirty="0">
                <a:solidFill>
                  <a:schemeClr val="tx1"/>
                </a:solidFill>
                <a:effectLst/>
                <a:latin typeface="+mn-lt"/>
                <a:ea typeface="+mn-ea"/>
                <a:cs typeface="+mn-cs"/>
              </a:rPr>
              <a:t>husband </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加上语义相等关系等于义原</a:t>
            </a:r>
            <a:r>
              <a:rPr lang="en-US" altLang="zh-CN" sz="1045" b="0" i="0" kern="1200" dirty="0">
                <a:solidFill>
                  <a:schemeClr val="tx1"/>
                </a:solidFill>
                <a:effectLst/>
                <a:latin typeface="+mn-lt"/>
                <a:ea typeface="+mn-ea"/>
                <a:cs typeface="+mn-cs"/>
              </a:rPr>
              <a:t>embedding</a:t>
            </a:r>
            <a:r>
              <a:rPr lang="zh-CN" altLang="en-US" sz="1045" b="0" i="0" kern="1200" dirty="0">
                <a:solidFill>
                  <a:schemeClr val="tx1"/>
                </a:solidFill>
                <a:effectLst/>
                <a:latin typeface="+mn-lt"/>
                <a:ea typeface="+mn-ea"/>
                <a:cs typeface="+mn-cs"/>
              </a:rPr>
              <a:t>的和。</a:t>
            </a:r>
            <a:endParaRPr lang="zh-CN" altLang="en-US" dirty="0">
              <a:effectLst/>
            </a:endParaRPr>
          </a:p>
        </p:txBody>
      </p:sp>
      <p:sp>
        <p:nvSpPr>
          <p:cNvPr id="4" name="灯片编号占位符 3"/>
          <p:cNvSpPr>
            <a:spLocks noGrp="1"/>
          </p:cNvSpPr>
          <p:nvPr>
            <p:ph type="sldNum" sz="quarter" idx="5"/>
          </p:nvPr>
        </p:nvSpPr>
        <p:spPr/>
        <p:txBody>
          <a:bodyPr/>
          <a:lstStyle/>
          <a:p>
            <a:fld id="{CB15CFCF-DF93-4169-949F-FEB45AC68C3B}" type="slidenum">
              <a:rPr lang="zh-CN" altLang="en-US" smtClean="0"/>
              <a:t>17</a:t>
            </a:fld>
            <a:endParaRPr lang="zh-CN" altLang="en-US"/>
          </a:p>
        </p:txBody>
      </p:sp>
    </p:spTree>
    <p:extLst>
      <p:ext uri="{BB962C8B-B14F-4D97-AF65-F5344CB8AC3E}">
        <p14:creationId xmlns:p14="http://schemas.microsoft.com/office/powerpoint/2010/main" val="3230611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45" b="0" i="0" kern="1200" dirty="0">
                <a:solidFill>
                  <a:schemeClr val="tx1"/>
                </a:solidFill>
                <a:effectLst/>
                <a:latin typeface="+mn-lt"/>
                <a:ea typeface="+mn-ea"/>
                <a:cs typeface="+mn-cs"/>
              </a:rPr>
              <a:t>因此，方法二的总的训练目标为两个损失函数之和。</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45" b="0" i="0" kern="1200" dirty="0">
                <a:solidFill>
                  <a:schemeClr val="tx1"/>
                </a:solidFill>
                <a:effectLst/>
                <a:latin typeface="+mn-lt"/>
                <a:ea typeface="+mn-ea"/>
                <a:cs typeface="+mn-cs"/>
              </a:rPr>
              <a:t>考虑到两种方法利用了不同的信息，我们也对这两种方法进行了简单的集成。</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CB15CFCF-DF93-4169-949F-FEB45AC68C3B}" type="slidenum">
              <a:rPr lang="zh-CN" altLang="en-US" smtClean="0"/>
              <a:t>18</a:t>
            </a:fld>
            <a:endParaRPr lang="zh-CN" altLang="en-US"/>
          </a:p>
        </p:txBody>
      </p:sp>
    </p:spTree>
    <p:extLst>
      <p:ext uri="{BB962C8B-B14F-4D97-AF65-F5344CB8AC3E}">
        <p14:creationId xmlns:p14="http://schemas.microsoft.com/office/powerpoint/2010/main" val="1419471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045" b="0" i="0" kern="1200" dirty="0">
                <a:solidFill>
                  <a:schemeClr val="tx1"/>
                </a:solidFill>
                <a:effectLst/>
                <a:latin typeface="+mn-lt"/>
                <a:ea typeface="+mn-ea"/>
                <a:cs typeface="+mn-cs"/>
              </a:rPr>
              <a:t>在实验中，我们以逻辑回归</a:t>
            </a:r>
            <a:r>
              <a:rPr lang="en-US" altLang="zh-CN" sz="1045" b="0" i="0" kern="1200" dirty="0">
                <a:solidFill>
                  <a:schemeClr val="tx1"/>
                </a:solidFill>
                <a:effectLst/>
                <a:latin typeface="+mn-lt"/>
                <a:ea typeface="+mn-ea"/>
                <a:cs typeface="+mn-cs"/>
              </a:rPr>
              <a:t>LR</a:t>
            </a:r>
            <a:r>
              <a:rPr lang="zh-CN" altLang="en-US" sz="1045" b="0" i="0" kern="1200" dirty="0">
                <a:solidFill>
                  <a:schemeClr val="tx1"/>
                </a:solidFill>
                <a:effectLst/>
                <a:latin typeface="+mn-lt"/>
                <a:ea typeface="+mn-ea"/>
                <a:cs typeface="+mn-cs"/>
              </a:rPr>
              <a:t>和</a:t>
            </a:r>
            <a:r>
              <a:rPr lang="en-US" altLang="zh-CN" sz="1045" b="0" i="0" kern="1200" dirty="0" err="1">
                <a:solidFill>
                  <a:schemeClr val="tx1"/>
                </a:solidFill>
                <a:effectLst/>
                <a:latin typeface="+mn-lt"/>
                <a:ea typeface="+mn-ea"/>
                <a:cs typeface="+mn-cs"/>
              </a:rPr>
              <a:t>TransE</a:t>
            </a:r>
            <a:r>
              <a:rPr lang="zh-CN" altLang="en-US" sz="1045" b="0" i="0" kern="1200" dirty="0">
                <a:solidFill>
                  <a:schemeClr val="tx1"/>
                </a:solidFill>
                <a:effectLst/>
                <a:latin typeface="+mn-lt"/>
                <a:ea typeface="+mn-ea"/>
                <a:cs typeface="+mn-cs"/>
              </a:rPr>
              <a:t>分别作为我们提出的两种方法的</a:t>
            </a:r>
            <a:r>
              <a:rPr lang="en-US" altLang="zh-CN" sz="1045" b="0" i="0" kern="1200" dirty="0">
                <a:solidFill>
                  <a:schemeClr val="tx1"/>
                </a:solidFill>
                <a:effectLst/>
                <a:latin typeface="+mn-lt"/>
                <a:ea typeface="+mn-ea"/>
                <a:cs typeface="+mn-cs"/>
              </a:rPr>
              <a:t>baseline</a:t>
            </a:r>
            <a:r>
              <a:rPr lang="zh-CN" altLang="en-US" sz="1045" b="0" i="0" kern="1200" dirty="0">
                <a:solidFill>
                  <a:schemeClr val="tx1"/>
                </a:solidFill>
                <a:effectLst/>
                <a:latin typeface="+mn-lt"/>
                <a:ea typeface="+mn-ea"/>
                <a:cs typeface="+mn-cs"/>
              </a:rPr>
              <a:t>，通过对比实验结果可以发现我们的模型取得了明显的性能提升。（注意我们在方法一：基于语义表示的义原预测方法中使用了</a:t>
            </a:r>
            <a:r>
              <a:rPr lang="en-US" altLang="zh-CN" sz="1045" b="0" i="0" kern="1200" dirty="0" err="1">
                <a:solidFill>
                  <a:schemeClr val="tx1"/>
                </a:solidFill>
                <a:effectLst/>
                <a:latin typeface="+mn-lt"/>
                <a:ea typeface="+mn-ea"/>
                <a:cs typeface="+mn-cs"/>
              </a:rPr>
              <a:t>BabelNet</a:t>
            </a:r>
            <a:r>
              <a:rPr lang="zh-CN" altLang="en-US" sz="1045" b="0" i="0" kern="1200" dirty="0">
                <a:solidFill>
                  <a:schemeClr val="tx1"/>
                </a:solidFill>
                <a:effectLst/>
                <a:latin typeface="+mn-lt"/>
                <a:ea typeface="+mn-ea"/>
                <a:cs typeface="+mn-cs"/>
              </a:rPr>
              <a:t>提供的</a:t>
            </a:r>
            <a:r>
              <a:rPr lang="en-US" altLang="zh-CN" sz="1045" b="0" i="0" kern="1200" dirty="0" err="1">
                <a:solidFill>
                  <a:schemeClr val="tx1"/>
                </a:solidFill>
                <a:effectLst/>
                <a:latin typeface="+mn-lt"/>
                <a:ea typeface="+mn-ea"/>
                <a:cs typeface="+mn-cs"/>
              </a:rPr>
              <a:t>synset</a:t>
            </a:r>
            <a:r>
              <a:rPr lang="en-US" altLang="zh-CN" sz="1045" b="0" i="0" kern="1200" dirty="0">
                <a:solidFill>
                  <a:schemeClr val="tx1"/>
                </a:solidFill>
                <a:effectLst/>
                <a:latin typeface="+mn-lt"/>
                <a:ea typeface="+mn-ea"/>
                <a:cs typeface="+mn-cs"/>
              </a:rPr>
              <a:t> embedding</a:t>
            </a:r>
            <a:r>
              <a:rPr lang="zh-CN" altLang="en-US" sz="1045" b="0" i="0" kern="1200" dirty="0">
                <a:solidFill>
                  <a:schemeClr val="tx1"/>
                </a:solidFill>
                <a:effectLst/>
                <a:latin typeface="+mn-lt"/>
                <a:ea typeface="+mn-ea"/>
                <a:cs typeface="+mn-cs"/>
              </a:rPr>
              <a:t>，而只有名词性</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有</a:t>
            </a:r>
            <a:r>
              <a:rPr lang="en-US" altLang="zh-CN" sz="1045" b="0" i="0" kern="1200" dirty="0">
                <a:solidFill>
                  <a:schemeClr val="tx1"/>
                </a:solidFill>
                <a:effectLst/>
                <a:latin typeface="+mn-lt"/>
                <a:ea typeface="+mn-ea"/>
                <a:cs typeface="+mn-cs"/>
              </a:rPr>
              <a:t>embedding</a:t>
            </a:r>
            <a:r>
              <a:rPr lang="zh-CN" altLang="en-US" sz="1045" b="0" i="0" kern="1200" dirty="0">
                <a:solidFill>
                  <a:schemeClr val="tx1"/>
                </a:solidFill>
                <a:effectLst/>
                <a:latin typeface="+mn-lt"/>
                <a:ea typeface="+mn-ea"/>
                <a:cs typeface="+mn-cs"/>
              </a:rPr>
              <a:t>，所以这种方法只适用于名词性</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的义原预测）</a:t>
            </a:r>
            <a:endParaRPr lang="en-US" altLang="zh-CN" sz="1045" b="0" i="0" kern="1200" dirty="0">
              <a:solidFill>
                <a:schemeClr val="tx1"/>
              </a:solidFill>
              <a:effectLst/>
              <a:latin typeface="+mn-lt"/>
              <a:ea typeface="+mn-ea"/>
              <a:cs typeface="+mn-cs"/>
            </a:endParaRPr>
          </a:p>
          <a:p>
            <a:endParaRPr lang="en-US" altLang="zh-CN" sz="1045"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B15CFCF-DF93-4169-949F-FEB45AC68C3B}" type="slidenum">
              <a:rPr lang="zh-CN" altLang="en-US" smtClean="0"/>
              <a:t>19</a:t>
            </a:fld>
            <a:endParaRPr lang="zh-CN" altLang="en-US"/>
          </a:p>
        </p:txBody>
      </p:sp>
    </p:spTree>
    <p:extLst>
      <p:ext uri="{BB962C8B-B14F-4D97-AF65-F5344CB8AC3E}">
        <p14:creationId xmlns:p14="http://schemas.microsoft.com/office/powerpoint/2010/main" val="2376997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045" b="0" i="0" kern="1200" dirty="0">
                <a:solidFill>
                  <a:schemeClr val="tx1"/>
                </a:solidFill>
                <a:effectLst/>
                <a:latin typeface="+mn-lt"/>
                <a:ea typeface="+mn-ea"/>
                <a:cs typeface="+mn-cs"/>
              </a:rPr>
              <a:t>我们知道，人类语言可以划分成不同层次，句子可以划分成短语或词组，再进一步划分成词。词是最小的可以独立运用的单位，但从语义层面讲，词还可以进一步细分为义原</a:t>
            </a:r>
            <a:r>
              <a:rPr lang="en-US" altLang="zh-CN" sz="1045" b="0" i="0" kern="1200" dirty="0">
                <a:solidFill>
                  <a:schemeClr val="tx1"/>
                </a:solidFill>
                <a:effectLst/>
                <a:latin typeface="+mn-lt"/>
                <a:ea typeface="+mn-ea"/>
                <a:cs typeface="+mn-cs"/>
              </a:rPr>
              <a:t>——</a:t>
            </a:r>
            <a:r>
              <a:rPr lang="zh-CN" altLang="en-US" sz="1045" b="0" i="0" kern="1200" dirty="0">
                <a:solidFill>
                  <a:schemeClr val="tx1"/>
                </a:solidFill>
                <a:effectLst/>
                <a:latin typeface="+mn-lt"/>
                <a:ea typeface="+mn-ea"/>
                <a:cs typeface="+mn-cs"/>
              </a:rPr>
              <a:t>也即语言学家定义的最小的语义单位。</a:t>
            </a:r>
            <a:endParaRPr lang="zh-CN" altLang="en-US" dirty="0">
              <a:effectLst/>
            </a:endParaRPr>
          </a:p>
          <a:p>
            <a:r>
              <a:rPr lang="zh-CN" altLang="en-US" sz="1045" b="0" i="0" kern="1200" dirty="0">
                <a:solidFill>
                  <a:schemeClr val="tx1"/>
                </a:solidFill>
                <a:effectLst/>
                <a:latin typeface="+mn-lt"/>
                <a:ea typeface="+mn-ea"/>
                <a:cs typeface="+mn-cs"/>
              </a:rPr>
              <a:t>一些语言学家认为所有语言的所有词语的</a:t>
            </a:r>
            <a:r>
              <a:rPr lang="zh-CN" altLang="en-US" sz="1045" b="1" i="0" kern="1200" dirty="0">
                <a:solidFill>
                  <a:schemeClr val="tx1"/>
                </a:solidFill>
                <a:effectLst/>
                <a:latin typeface="+mn-lt"/>
                <a:ea typeface="+mn-ea"/>
                <a:cs typeface="+mn-cs"/>
              </a:rPr>
              <a:t>意思</a:t>
            </a:r>
            <a:r>
              <a:rPr lang="zh-CN" altLang="en-US" sz="1045" b="0" i="0" kern="1200" dirty="0">
                <a:solidFill>
                  <a:schemeClr val="tx1"/>
                </a:solidFill>
                <a:effectLst/>
                <a:latin typeface="+mn-lt"/>
                <a:ea typeface="+mn-ea"/>
                <a:cs typeface="+mn-cs"/>
              </a:rPr>
              <a:t>都可以用一个有限的义原集合来表达。例如男孩这个词的意思可以由人类、男性、儿童这三个义原所表示，女孩则可以由人类、女性、儿童所表示。并且，有语言学家认为义原体系在任何语言中都是适用的，并不与特定语言相关。</a:t>
            </a:r>
            <a:endParaRPr lang="zh-CN" altLang="en-US" dirty="0">
              <a:effectLst/>
            </a:endParaRPr>
          </a:p>
        </p:txBody>
      </p:sp>
      <p:sp>
        <p:nvSpPr>
          <p:cNvPr id="4" name="灯片编号占位符 3"/>
          <p:cNvSpPr>
            <a:spLocks noGrp="1"/>
          </p:cNvSpPr>
          <p:nvPr>
            <p:ph type="sldNum" sz="quarter" idx="5"/>
          </p:nvPr>
        </p:nvSpPr>
        <p:spPr/>
        <p:txBody>
          <a:bodyPr/>
          <a:lstStyle/>
          <a:p>
            <a:fld id="{CB15CFCF-DF93-4169-949F-FEB45AC68C3B}" type="slidenum">
              <a:rPr lang="zh-CN" altLang="en-US" smtClean="0"/>
              <a:t>2</a:t>
            </a:fld>
            <a:endParaRPr lang="zh-CN" altLang="en-US"/>
          </a:p>
        </p:txBody>
      </p:sp>
    </p:spTree>
    <p:extLst>
      <p:ext uri="{BB962C8B-B14F-4D97-AF65-F5344CB8AC3E}">
        <p14:creationId xmlns:p14="http://schemas.microsoft.com/office/powerpoint/2010/main" val="31441165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796168" rtl="0" eaLnBrk="1" fontAlgn="auto" latinLnBrk="0" hangingPunct="1">
              <a:lnSpc>
                <a:spcPct val="100000"/>
              </a:lnSpc>
              <a:spcBef>
                <a:spcPts val="0"/>
              </a:spcBef>
              <a:spcAft>
                <a:spcPts val="0"/>
              </a:spcAft>
              <a:buClrTx/>
              <a:buSzTx/>
              <a:buFontTx/>
              <a:buNone/>
              <a:tabLst/>
              <a:defRPr/>
            </a:pPr>
            <a:r>
              <a:rPr lang="zh-CN" altLang="en-US" sz="1045" b="0" i="0" kern="1200" dirty="0">
                <a:solidFill>
                  <a:schemeClr val="tx1"/>
                </a:solidFill>
                <a:effectLst/>
                <a:latin typeface="+mn-lt"/>
                <a:ea typeface="+mn-ea"/>
                <a:cs typeface="+mn-cs"/>
              </a:rPr>
              <a:t>对于方法二，我们注意到名词性</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的义原预测效果显著好于其他词性，为了分析原因。我们对不同词性</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的关系密度进行了统计，发现名词性</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的关系密度最大，也即这些节点的度数最大（与其他节点连接最多）。</a:t>
            </a:r>
            <a:endParaRPr lang="zh-CN" altLang="en-US" dirty="0">
              <a:effectLst/>
            </a:endParaRPr>
          </a:p>
          <a:p>
            <a:endParaRPr lang="en-US" altLang="zh-CN" sz="1045" b="0" i="0" kern="1200" dirty="0">
              <a:solidFill>
                <a:schemeClr val="tx1"/>
              </a:solidFill>
              <a:effectLst/>
              <a:latin typeface="+mn-lt"/>
              <a:ea typeface="+mn-ea"/>
              <a:cs typeface="+mn-cs"/>
            </a:endParaRPr>
          </a:p>
          <a:p>
            <a:r>
              <a:rPr lang="zh-CN" altLang="en-US" sz="1045" b="0" i="0" kern="1200" dirty="0">
                <a:solidFill>
                  <a:schemeClr val="tx1"/>
                </a:solidFill>
                <a:effectLst/>
                <a:latin typeface="+mn-lt"/>
                <a:ea typeface="+mn-ea"/>
                <a:cs typeface="+mn-cs"/>
              </a:rPr>
              <a:t>显然，在基于关系的义原预测方法中，</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的关系密度对预测结果影响很大。为了进一步验证我们的猜测，我们把名词性</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单独拿出来进行了实验，发现他们的义原预测效果还有提升，这说明了关系密度较低的其他词性</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对关系密度较高的名词性</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反而有负面的影响。</a:t>
            </a:r>
            <a:endParaRPr lang="zh-CN" altLang="en-US" dirty="0">
              <a:effectLst/>
            </a:endParaRPr>
          </a:p>
        </p:txBody>
      </p:sp>
      <p:sp>
        <p:nvSpPr>
          <p:cNvPr id="4" name="灯片编号占位符 3"/>
          <p:cNvSpPr>
            <a:spLocks noGrp="1"/>
          </p:cNvSpPr>
          <p:nvPr>
            <p:ph type="sldNum" sz="quarter" idx="5"/>
          </p:nvPr>
        </p:nvSpPr>
        <p:spPr/>
        <p:txBody>
          <a:bodyPr/>
          <a:lstStyle/>
          <a:p>
            <a:fld id="{CB15CFCF-DF93-4169-949F-FEB45AC68C3B}" type="slidenum">
              <a:rPr lang="zh-CN" altLang="en-US" smtClean="0"/>
              <a:t>20</a:t>
            </a:fld>
            <a:endParaRPr lang="zh-CN" altLang="en-US"/>
          </a:p>
        </p:txBody>
      </p:sp>
    </p:spTree>
    <p:extLst>
      <p:ext uri="{BB962C8B-B14F-4D97-AF65-F5344CB8AC3E}">
        <p14:creationId xmlns:p14="http://schemas.microsoft.com/office/powerpoint/2010/main" val="1616858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045" b="0" i="0" kern="1200" dirty="0">
                <a:solidFill>
                  <a:schemeClr val="tx1"/>
                </a:solidFill>
                <a:effectLst/>
                <a:latin typeface="+mn-lt"/>
                <a:ea typeface="+mn-ea"/>
                <a:cs typeface="+mn-cs"/>
              </a:rPr>
              <a:t>最后，我们做了一些实验定量分析</a:t>
            </a:r>
            <a:r>
              <a:rPr lang="en-US" altLang="zh-CN" sz="1045" b="0" i="0" kern="1200" dirty="0" err="1">
                <a:solidFill>
                  <a:schemeClr val="tx1"/>
                </a:solidFill>
                <a:effectLst/>
                <a:latin typeface="+mn-lt"/>
                <a:ea typeface="+mn-ea"/>
                <a:cs typeface="+mn-cs"/>
              </a:rPr>
              <a:t>BabelNet</a:t>
            </a:r>
            <a:r>
              <a:rPr lang="en-US" altLang="zh-CN" sz="1045" b="0" i="0" kern="1200" dirty="0">
                <a:solidFill>
                  <a:schemeClr val="tx1"/>
                </a:solidFill>
                <a:effectLst/>
                <a:latin typeface="+mn-lt"/>
                <a:ea typeface="+mn-ea"/>
                <a:cs typeface="+mn-cs"/>
              </a:rPr>
              <a:t> </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义原预测这个任务的特点。首先我们发现</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度数越大，义原预测效果越好，这个结果与我们针对名词性</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的分析结果是一致的。</a:t>
            </a:r>
            <a:endParaRPr lang="zh-CN" altLang="en-US" dirty="0">
              <a:effectLst/>
            </a:endParaRPr>
          </a:p>
        </p:txBody>
      </p:sp>
      <p:sp>
        <p:nvSpPr>
          <p:cNvPr id="4" name="灯片编号占位符 3"/>
          <p:cNvSpPr>
            <a:spLocks noGrp="1"/>
          </p:cNvSpPr>
          <p:nvPr>
            <p:ph type="sldNum" sz="quarter" idx="5"/>
          </p:nvPr>
        </p:nvSpPr>
        <p:spPr/>
        <p:txBody>
          <a:bodyPr/>
          <a:lstStyle/>
          <a:p>
            <a:fld id="{CB15CFCF-DF93-4169-949F-FEB45AC68C3B}" type="slidenum">
              <a:rPr lang="zh-CN" altLang="en-US" smtClean="0"/>
              <a:t>21</a:t>
            </a:fld>
            <a:endParaRPr lang="zh-CN" altLang="en-US"/>
          </a:p>
        </p:txBody>
      </p:sp>
    </p:spTree>
    <p:extLst>
      <p:ext uri="{BB962C8B-B14F-4D97-AF65-F5344CB8AC3E}">
        <p14:creationId xmlns:p14="http://schemas.microsoft.com/office/powerpoint/2010/main" val="1010537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045" b="0" i="0" kern="1200" dirty="0">
                <a:solidFill>
                  <a:schemeClr val="tx1"/>
                </a:solidFill>
                <a:effectLst/>
                <a:latin typeface="+mn-lt"/>
                <a:ea typeface="+mn-ea"/>
                <a:cs typeface="+mn-cs"/>
              </a:rPr>
              <a:t>另外我们发现随着</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义原数量的增加，其义原预测效果先增加再降低，这说明义原过多或过少的</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都较难进行义原预测。（看情况解释义原数为</a:t>
            </a:r>
            <a:r>
              <a:rPr lang="en-US" altLang="zh-CN" sz="1045" b="0" i="0" kern="1200" dirty="0">
                <a:solidFill>
                  <a:schemeClr val="tx1"/>
                </a:solidFill>
                <a:effectLst/>
                <a:latin typeface="+mn-lt"/>
                <a:ea typeface="+mn-ea"/>
                <a:cs typeface="+mn-cs"/>
              </a:rPr>
              <a:t>1</a:t>
            </a:r>
            <a:r>
              <a:rPr lang="zh-CN" altLang="en-US" sz="1045" b="0" i="0" kern="1200" dirty="0">
                <a:solidFill>
                  <a:schemeClr val="tx1"/>
                </a:solidFill>
                <a:effectLst/>
                <a:latin typeface="+mn-lt"/>
                <a:ea typeface="+mn-ea"/>
                <a:cs typeface="+mn-cs"/>
              </a:rPr>
              <a:t>时</a:t>
            </a:r>
            <a:r>
              <a:rPr lang="en-US" altLang="zh-CN" sz="1045" b="0" i="0" kern="1200" dirty="0">
                <a:solidFill>
                  <a:schemeClr val="tx1"/>
                </a:solidFill>
                <a:effectLst/>
                <a:latin typeface="+mn-lt"/>
                <a:ea typeface="+mn-ea"/>
                <a:cs typeface="+mn-cs"/>
              </a:rPr>
              <a:t>MAP</a:t>
            </a:r>
            <a:r>
              <a:rPr lang="zh-CN" altLang="en-US" sz="1045" b="0" i="0" kern="1200" dirty="0">
                <a:solidFill>
                  <a:schemeClr val="tx1"/>
                </a:solidFill>
                <a:effectLst/>
                <a:latin typeface="+mn-lt"/>
                <a:ea typeface="+mn-ea"/>
                <a:cs typeface="+mn-cs"/>
              </a:rPr>
              <a:t>的结果）</a:t>
            </a:r>
            <a:endParaRPr lang="zh-CN" altLang="en-US" dirty="0">
              <a:effectLst/>
            </a:endParaRPr>
          </a:p>
        </p:txBody>
      </p:sp>
      <p:sp>
        <p:nvSpPr>
          <p:cNvPr id="4" name="灯片编号占位符 3"/>
          <p:cNvSpPr>
            <a:spLocks noGrp="1"/>
          </p:cNvSpPr>
          <p:nvPr>
            <p:ph type="sldNum" sz="quarter" idx="5"/>
          </p:nvPr>
        </p:nvSpPr>
        <p:spPr/>
        <p:txBody>
          <a:bodyPr/>
          <a:lstStyle/>
          <a:p>
            <a:fld id="{CB15CFCF-DF93-4169-949F-FEB45AC68C3B}" type="slidenum">
              <a:rPr lang="zh-CN" altLang="en-US" smtClean="0"/>
              <a:t>22</a:t>
            </a:fld>
            <a:endParaRPr lang="zh-CN" altLang="en-US"/>
          </a:p>
        </p:txBody>
      </p:sp>
    </p:spTree>
    <p:extLst>
      <p:ext uri="{BB962C8B-B14F-4D97-AF65-F5344CB8AC3E}">
        <p14:creationId xmlns:p14="http://schemas.microsoft.com/office/powerpoint/2010/main" val="1077520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045" b="0" i="0" kern="1200" dirty="0">
                <a:solidFill>
                  <a:schemeClr val="tx1"/>
                </a:solidFill>
                <a:effectLst/>
                <a:latin typeface="+mn-lt"/>
                <a:ea typeface="+mn-ea"/>
                <a:cs typeface="+mn-cs"/>
              </a:rPr>
              <a:t>最后，义原度数越高，也就越容易被预测。</a:t>
            </a:r>
            <a:endParaRPr lang="zh-CN" altLang="en-US" dirty="0">
              <a:effectLst/>
            </a:endParaRPr>
          </a:p>
        </p:txBody>
      </p:sp>
      <p:sp>
        <p:nvSpPr>
          <p:cNvPr id="4" name="灯片编号占位符 3"/>
          <p:cNvSpPr>
            <a:spLocks noGrp="1"/>
          </p:cNvSpPr>
          <p:nvPr>
            <p:ph type="sldNum" sz="quarter" idx="5"/>
          </p:nvPr>
        </p:nvSpPr>
        <p:spPr/>
        <p:txBody>
          <a:bodyPr/>
          <a:lstStyle/>
          <a:p>
            <a:fld id="{CB15CFCF-DF93-4169-949F-FEB45AC68C3B}" type="slidenum">
              <a:rPr lang="zh-CN" altLang="en-US" smtClean="0"/>
              <a:t>23</a:t>
            </a:fld>
            <a:endParaRPr lang="zh-CN" altLang="en-US"/>
          </a:p>
        </p:txBody>
      </p:sp>
    </p:spTree>
    <p:extLst>
      <p:ext uri="{BB962C8B-B14F-4D97-AF65-F5344CB8AC3E}">
        <p14:creationId xmlns:p14="http://schemas.microsoft.com/office/powerpoint/2010/main" val="3838234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045" b="0" i="0" kern="1200" dirty="0">
                <a:solidFill>
                  <a:schemeClr val="tx1"/>
                </a:solidFill>
                <a:effectLst/>
                <a:latin typeface="+mn-lt"/>
                <a:ea typeface="+mn-ea"/>
                <a:cs typeface="+mn-cs"/>
              </a:rPr>
              <a:t>总结一下，我们提出基于</a:t>
            </a:r>
            <a:r>
              <a:rPr lang="en-US" altLang="zh-CN" sz="1045" b="0" i="0" kern="1200" dirty="0" err="1">
                <a:solidFill>
                  <a:schemeClr val="tx1"/>
                </a:solidFill>
                <a:effectLst/>
                <a:latin typeface="+mn-lt"/>
                <a:ea typeface="+mn-ea"/>
                <a:cs typeface="+mn-cs"/>
              </a:rPr>
              <a:t>BabelNet</a:t>
            </a:r>
            <a:r>
              <a:rPr lang="zh-CN" altLang="en-US" sz="1045" b="0" i="0" kern="1200" dirty="0">
                <a:solidFill>
                  <a:schemeClr val="tx1"/>
                </a:solidFill>
                <a:effectLst/>
                <a:latin typeface="+mn-lt"/>
                <a:ea typeface="+mn-ea"/>
                <a:cs typeface="+mn-cs"/>
              </a:rPr>
              <a:t>构建多语言义原知识库这一更加高效和经济的方案，在此之下提出了</a:t>
            </a:r>
            <a:r>
              <a:rPr lang="en-US" altLang="zh-CN" sz="1045" b="0" i="0" kern="1200" dirty="0" err="1">
                <a:solidFill>
                  <a:schemeClr val="tx1"/>
                </a:solidFill>
                <a:effectLst/>
                <a:latin typeface="+mn-lt"/>
                <a:ea typeface="+mn-ea"/>
                <a:cs typeface="+mn-cs"/>
              </a:rPr>
              <a:t>BabelNet</a:t>
            </a:r>
            <a:r>
              <a:rPr lang="en-US" altLang="zh-CN" sz="1045" b="0" i="0" kern="1200" dirty="0">
                <a:solidFill>
                  <a:schemeClr val="tx1"/>
                </a:solidFill>
                <a:effectLst/>
                <a:latin typeface="+mn-lt"/>
                <a:ea typeface="+mn-ea"/>
                <a:cs typeface="+mn-cs"/>
              </a:rPr>
              <a:t> </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义原预测任务以及两种不同类型的预测方法，并对这一任务进行了大量的定量和定性分析。在未来，我们会利用</a:t>
            </a:r>
            <a:r>
              <a:rPr lang="en-US" altLang="zh-CN" sz="1045" b="0" i="0" kern="1200" dirty="0" err="1">
                <a:solidFill>
                  <a:schemeClr val="tx1"/>
                </a:solidFill>
                <a:effectLst/>
                <a:latin typeface="+mn-lt"/>
                <a:ea typeface="+mn-ea"/>
                <a:cs typeface="+mn-cs"/>
              </a:rPr>
              <a:t>BabelNet</a:t>
            </a:r>
            <a:r>
              <a:rPr lang="zh-CN" altLang="en-US" sz="1045" b="0" i="0" kern="1200" dirty="0">
                <a:solidFill>
                  <a:schemeClr val="tx1"/>
                </a:solidFill>
                <a:effectLst/>
                <a:latin typeface="+mn-lt"/>
                <a:ea typeface="+mn-ea"/>
                <a:cs typeface="+mn-cs"/>
              </a:rPr>
              <a:t>其他信息进行义原预测，并考虑预测义原的结构。</a:t>
            </a:r>
            <a:endParaRPr lang="zh-CN" altLang="en-US" dirty="0">
              <a:effectLst/>
            </a:endParaRPr>
          </a:p>
        </p:txBody>
      </p:sp>
      <p:sp>
        <p:nvSpPr>
          <p:cNvPr id="4" name="灯片编号占位符 3"/>
          <p:cNvSpPr>
            <a:spLocks noGrp="1"/>
          </p:cNvSpPr>
          <p:nvPr>
            <p:ph type="sldNum" sz="quarter" idx="5"/>
          </p:nvPr>
        </p:nvSpPr>
        <p:spPr/>
        <p:txBody>
          <a:bodyPr/>
          <a:lstStyle/>
          <a:p>
            <a:fld id="{CB15CFCF-DF93-4169-949F-FEB45AC68C3B}" type="slidenum">
              <a:rPr lang="zh-CN" altLang="en-US" smtClean="0"/>
              <a:t>24</a:t>
            </a:fld>
            <a:endParaRPr lang="zh-CN" altLang="en-US"/>
          </a:p>
        </p:txBody>
      </p:sp>
    </p:spTree>
    <p:extLst>
      <p:ext uri="{BB962C8B-B14F-4D97-AF65-F5344CB8AC3E}">
        <p14:creationId xmlns:p14="http://schemas.microsoft.com/office/powerpoint/2010/main" val="3167649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796168" rtl="0" eaLnBrk="1" fontAlgn="auto" latinLnBrk="0" hangingPunct="1">
              <a:lnSpc>
                <a:spcPct val="100000"/>
              </a:lnSpc>
              <a:spcBef>
                <a:spcPts val="0"/>
              </a:spcBef>
              <a:spcAft>
                <a:spcPts val="0"/>
              </a:spcAft>
              <a:buClrTx/>
              <a:buSzTx/>
              <a:buFontTx/>
              <a:buNone/>
              <a:tabLst/>
              <a:defRPr/>
            </a:pPr>
            <a:r>
              <a:rPr lang="zh-CN" altLang="en-US" sz="1045" b="0" i="0" kern="1200" dirty="0">
                <a:solidFill>
                  <a:schemeClr val="tx1"/>
                </a:solidFill>
                <a:effectLst/>
                <a:latin typeface="+mn-lt"/>
                <a:ea typeface="+mn-ea"/>
                <a:cs typeface="+mn-cs"/>
              </a:rPr>
              <a:t>谢谢大家，我们的论文已经公开在</a:t>
            </a:r>
            <a:r>
              <a:rPr lang="en-US" altLang="zh-CN" sz="1045" b="0" i="0" kern="1200" dirty="0" err="1">
                <a:solidFill>
                  <a:schemeClr val="tx1"/>
                </a:solidFill>
                <a:effectLst/>
                <a:latin typeface="+mn-lt"/>
                <a:ea typeface="+mn-ea"/>
                <a:cs typeface="+mn-cs"/>
              </a:rPr>
              <a:t>arXiv</a:t>
            </a:r>
            <a:r>
              <a:rPr lang="zh-CN" altLang="en-US" sz="1045" b="0" i="0" kern="1200" dirty="0">
                <a:solidFill>
                  <a:schemeClr val="tx1"/>
                </a:solidFill>
                <a:effectLst/>
                <a:latin typeface="+mn-lt"/>
                <a:ea typeface="+mn-ea"/>
                <a:cs typeface="+mn-cs"/>
              </a:rPr>
              <a:t>，所有代码和数据也都放在</a:t>
            </a:r>
            <a:r>
              <a:rPr lang="en-US" altLang="zh-CN" sz="1045" b="0" i="0" kern="1200" dirty="0" err="1">
                <a:solidFill>
                  <a:schemeClr val="tx1"/>
                </a:solidFill>
                <a:effectLst/>
                <a:latin typeface="+mn-lt"/>
                <a:ea typeface="+mn-ea"/>
                <a:cs typeface="+mn-cs"/>
              </a:rPr>
              <a:t>Github</a:t>
            </a:r>
            <a:r>
              <a:rPr lang="zh-CN" altLang="en-US" sz="1045" b="0" i="0" kern="1200" dirty="0">
                <a:solidFill>
                  <a:schemeClr val="tx1"/>
                </a:solidFill>
                <a:effectLst/>
                <a:latin typeface="+mn-lt"/>
                <a:ea typeface="+mn-ea"/>
                <a:cs typeface="+mn-cs"/>
              </a:rPr>
              <a:t>上，欢迎感兴趣的老师和同学扫码查看。</a:t>
            </a:r>
            <a:endParaRPr lang="zh-CN" altLang="en-US" dirty="0">
              <a:effectLst/>
            </a:endParaRPr>
          </a:p>
          <a:p>
            <a:endParaRPr lang="zh-CN" altLang="en-US" dirty="0"/>
          </a:p>
        </p:txBody>
      </p:sp>
      <p:sp>
        <p:nvSpPr>
          <p:cNvPr id="4" name="Slide Number Placeholder 3"/>
          <p:cNvSpPr>
            <a:spLocks noGrp="1"/>
          </p:cNvSpPr>
          <p:nvPr>
            <p:ph type="sldNum" sz="quarter" idx="10"/>
          </p:nvPr>
        </p:nvSpPr>
        <p:spPr/>
        <p:txBody>
          <a:bodyPr/>
          <a:lstStyle/>
          <a:p>
            <a:fld id="{CB15CFCF-DF93-4169-949F-FEB45AC68C3B}" type="slidenum">
              <a:rPr lang="zh-CN" altLang="en-US" smtClean="0"/>
              <a:t>25</a:t>
            </a:fld>
            <a:endParaRPr lang="zh-CN" altLang="en-US"/>
          </a:p>
        </p:txBody>
      </p:sp>
    </p:spTree>
    <p:extLst>
      <p:ext uri="{BB962C8B-B14F-4D97-AF65-F5344CB8AC3E}">
        <p14:creationId xmlns:p14="http://schemas.microsoft.com/office/powerpoint/2010/main" val="3280640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045" b="0" i="0" kern="1200" dirty="0">
                <a:solidFill>
                  <a:schemeClr val="tx1"/>
                </a:solidFill>
                <a:effectLst/>
                <a:latin typeface="+mn-lt"/>
                <a:ea typeface="+mn-ea"/>
                <a:cs typeface="+mn-cs"/>
              </a:rPr>
              <a:t>为了能在自然语言处理实践中应用义原，董振东和董强先生花费数十年时间构建了最著名的义原知识库</a:t>
            </a:r>
            <a:r>
              <a:rPr lang="en-US" altLang="zh-CN" sz="1045" b="0" i="0" kern="1200" dirty="0">
                <a:solidFill>
                  <a:schemeClr val="tx1"/>
                </a:solidFill>
                <a:effectLst/>
                <a:latin typeface="+mn-lt"/>
                <a:ea typeface="+mn-ea"/>
                <a:cs typeface="+mn-cs"/>
              </a:rPr>
              <a:t>——</a:t>
            </a:r>
            <a:r>
              <a:rPr lang="zh-CN" altLang="en-US" sz="1045" b="0" i="0" kern="1200" dirty="0">
                <a:solidFill>
                  <a:schemeClr val="tx1"/>
                </a:solidFill>
                <a:effectLst/>
                <a:latin typeface="+mn-lt"/>
                <a:ea typeface="+mn-ea"/>
                <a:cs typeface="+mn-cs"/>
              </a:rPr>
              <a:t>知网</a:t>
            </a:r>
            <a:r>
              <a:rPr lang="en-US" altLang="zh-CN" sz="1045" b="0" i="0" kern="1200" dirty="0" err="1">
                <a:solidFill>
                  <a:schemeClr val="tx1"/>
                </a:solidFill>
                <a:effectLst/>
                <a:latin typeface="+mn-lt"/>
                <a:ea typeface="+mn-ea"/>
                <a:cs typeface="+mn-cs"/>
              </a:rPr>
              <a:t>HowNet</a:t>
            </a:r>
            <a:r>
              <a:rPr lang="zh-CN" altLang="en-US" sz="1045" b="0" i="0" kern="1200" dirty="0">
                <a:solidFill>
                  <a:schemeClr val="tx1"/>
                </a:solidFill>
                <a:effectLst/>
                <a:latin typeface="+mn-lt"/>
                <a:ea typeface="+mn-ea"/>
                <a:cs typeface="+mn-cs"/>
              </a:rPr>
              <a:t>。</a:t>
            </a:r>
            <a:r>
              <a:rPr lang="en-US" altLang="zh-CN" sz="1045" b="0" i="0" kern="1200" dirty="0" err="1">
                <a:solidFill>
                  <a:schemeClr val="tx1"/>
                </a:solidFill>
                <a:effectLst/>
                <a:latin typeface="+mn-lt"/>
                <a:ea typeface="+mn-ea"/>
                <a:cs typeface="+mn-cs"/>
              </a:rPr>
              <a:t>HowNet</a:t>
            </a:r>
            <a:r>
              <a:rPr lang="zh-CN" altLang="en-US" sz="1045" b="0" i="0" kern="1200" dirty="0">
                <a:solidFill>
                  <a:schemeClr val="tx1"/>
                </a:solidFill>
                <a:effectLst/>
                <a:latin typeface="+mn-lt"/>
                <a:ea typeface="+mn-ea"/>
                <a:cs typeface="+mn-cs"/>
              </a:rPr>
              <a:t>预定义了两千多个义原，并用其标注了十万多个中</a:t>
            </a:r>
            <a:r>
              <a:rPr lang="en-US" altLang="zh-CN" sz="1045" b="0" i="0" kern="1200" dirty="0">
                <a:solidFill>
                  <a:schemeClr val="tx1"/>
                </a:solidFill>
                <a:effectLst/>
                <a:latin typeface="+mn-lt"/>
                <a:ea typeface="+mn-ea"/>
                <a:cs typeface="+mn-cs"/>
              </a:rPr>
              <a:t>/</a:t>
            </a:r>
            <a:r>
              <a:rPr lang="zh-CN" altLang="en-US" sz="1045" b="0" i="0" kern="1200" dirty="0">
                <a:solidFill>
                  <a:schemeClr val="tx1"/>
                </a:solidFill>
                <a:effectLst/>
                <a:latin typeface="+mn-lt"/>
                <a:ea typeface="+mn-ea"/>
                <a:cs typeface="+mn-cs"/>
              </a:rPr>
              <a:t>英文词语。每个词语的每个义项都用若干义原标注以表达其语义。例如右下角图中的例子，</a:t>
            </a:r>
            <a:r>
              <a:rPr lang="en-US" altLang="zh-CN" sz="1045" b="0" i="0" kern="1200" dirty="0">
                <a:solidFill>
                  <a:schemeClr val="tx1"/>
                </a:solidFill>
                <a:effectLst/>
                <a:latin typeface="+mn-lt"/>
                <a:ea typeface="+mn-ea"/>
                <a:cs typeface="+mn-cs"/>
              </a:rPr>
              <a:t>husband</a:t>
            </a:r>
            <a:r>
              <a:rPr lang="zh-CN" altLang="en-US" sz="1045" b="0" i="0" kern="1200" dirty="0">
                <a:solidFill>
                  <a:schemeClr val="tx1"/>
                </a:solidFill>
                <a:effectLst/>
                <a:latin typeface="+mn-lt"/>
                <a:ea typeface="+mn-ea"/>
                <a:cs typeface="+mn-cs"/>
              </a:rPr>
              <a:t>这个多义词有丈夫和节俭两个意思，其中”丈夫“这个意思被标注了人类、家庭，男性，配偶四个义原，而“节俭”这个意思则被标注了“节约”这个义原。</a:t>
            </a:r>
            <a:endParaRPr lang="zh-CN" altLang="en-US" dirty="0">
              <a:effectLst/>
            </a:endParaRPr>
          </a:p>
        </p:txBody>
      </p:sp>
      <p:sp>
        <p:nvSpPr>
          <p:cNvPr id="4" name="灯片编号占位符 3"/>
          <p:cNvSpPr>
            <a:spLocks noGrp="1"/>
          </p:cNvSpPr>
          <p:nvPr>
            <p:ph type="sldNum" sz="quarter" idx="5"/>
          </p:nvPr>
        </p:nvSpPr>
        <p:spPr/>
        <p:txBody>
          <a:bodyPr/>
          <a:lstStyle/>
          <a:p>
            <a:fld id="{CB15CFCF-DF93-4169-949F-FEB45AC68C3B}" type="slidenum">
              <a:rPr lang="zh-CN" altLang="en-US" smtClean="0"/>
              <a:t>3</a:t>
            </a:fld>
            <a:endParaRPr lang="zh-CN" altLang="en-US"/>
          </a:p>
        </p:txBody>
      </p:sp>
    </p:spTree>
    <p:extLst>
      <p:ext uri="{BB962C8B-B14F-4D97-AF65-F5344CB8AC3E}">
        <p14:creationId xmlns:p14="http://schemas.microsoft.com/office/powerpoint/2010/main" val="2247195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045" b="0" i="0" kern="1200" dirty="0">
                <a:solidFill>
                  <a:schemeClr val="tx1"/>
                </a:solidFill>
                <a:effectLst/>
                <a:latin typeface="+mn-lt"/>
                <a:ea typeface="+mn-ea"/>
                <a:cs typeface="+mn-cs"/>
              </a:rPr>
              <a:t>近年来</a:t>
            </a:r>
            <a:r>
              <a:rPr lang="en-US" altLang="zh-CN" sz="1045" b="0" i="0" kern="1200" dirty="0" err="1">
                <a:solidFill>
                  <a:schemeClr val="tx1"/>
                </a:solidFill>
                <a:effectLst/>
                <a:latin typeface="+mn-lt"/>
                <a:ea typeface="+mn-ea"/>
                <a:cs typeface="+mn-cs"/>
              </a:rPr>
              <a:t>HowNet</a:t>
            </a:r>
            <a:r>
              <a:rPr lang="zh-CN" altLang="en-US" sz="1045" b="0" i="0" kern="1200" dirty="0">
                <a:solidFill>
                  <a:schemeClr val="tx1"/>
                </a:solidFill>
                <a:effectLst/>
                <a:latin typeface="+mn-lt"/>
                <a:ea typeface="+mn-ea"/>
                <a:cs typeface="+mn-cs"/>
              </a:rPr>
              <a:t>被成功应用于多种不同的自然语言处理任务中，比如这篇发表在</a:t>
            </a:r>
            <a:r>
              <a:rPr lang="en-US" altLang="zh-CN" sz="1045" b="0" i="0" kern="1200" dirty="0">
                <a:solidFill>
                  <a:schemeClr val="tx1"/>
                </a:solidFill>
                <a:effectLst/>
                <a:latin typeface="+mn-lt"/>
                <a:ea typeface="+mn-ea"/>
                <a:cs typeface="+mn-cs"/>
              </a:rPr>
              <a:t>2017</a:t>
            </a:r>
            <a:r>
              <a:rPr lang="zh-CN" altLang="en-US" sz="1045" b="0" i="0" kern="1200" dirty="0">
                <a:solidFill>
                  <a:schemeClr val="tx1"/>
                </a:solidFill>
                <a:effectLst/>
                <a:latin typeface="+mn-lt"/>
                <a:ea typeface="+mn-ea"/>
                <a:cs typeface="+mn-cs"/>
              </a:rPr>
              <a:t>年</a:t>
            </a:r>
            <a:r>
              <a:rPr lang="en-US" altLang="zh-CN" sz="1045" b="0" i="0" kern="1200" dirty="0">
                <a:solidFill>
                  <a:schemeClr val="tx1"/>
                </a:solidFill>
                <a:effectLst/>
                <a:latin typeface="+mn-lt"/>
                <a:ea typeface="+mn-ea"/>
                <a:cs typeface="+mn-cs"/>
              </a:rPr>
              <a:t>ACL</a:t>
            </a:r>
            <a:r>
              <a:rPr lang="zh-CN" altLang="en-US" sz="1045" b="0" i="0" kern="1200" dirty="0">
                <a:solidFill>
                  <a:schemeClr val="tx1"/>
                </a:solidFill>
                <a:effectLst/>
                <a:latin typeface="+mn-lt"/>
                <a:ea typeface="+mn-ea"/>
                <a:cs typeface="+mn-cs"/>
              </a:rPr>
              <a:t>上的工作将义原融入词表示学习之中，提升了词向量效果；</a:t>
            </a:r>
            <a:endParaRPr lang="zh-CN" altLang="en-US" dirty="0">
              <a:effectLst/>
            </a:endParaRPr>
          </a:p>
        </p:txBody>
      </p:sp>
      <p:sp>
        <p:nvSpPr>
          <p:cNvPr id="4" name="灯片编号占位符 3"/>
          <p:cNvSpPr>
            <a:spLocks noGrp="1"/>
          </p:cNvSpPr>
          <p:nvPr>
            <p:ph type="sldNum" sz="quarter" idx="5"/>
          </p:nvPr>
        </p:nvSpPr>
        <p:spPr/>
        <p:txBody>
          <a:bodyPr/>
          <a:lstStyle/>
          <a:p>
            <a:fld id="{CB15CFCF-DF93-4169-949F-FEB45AC68C3B}" type="slidenum">
              <a:rPr lang="zh-CN" altLang="en-US" smtClean="0"/>
              <a:t>4</a:t>
            </a:fld>
            <a:endParaRPr lang="zh-CN" altLang="en-US"/>
          </a:p>
        </p:txBody>
      </p:sp>
    </p:spTree>
    <p:extLst>
      <p:ext uri="{BB962C8B-B14F-4D97-AF65-F5344CB8AC3E}">
        <p14:creationId xmlns:p14="http://schemas.microsoft.com/office/powerpoint/2010/main" val="136662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045" b="0" i="0" kern="1200" dirty="0">
                <a:solidFill>
                  <a:schemeClr val="tx1"/>
                </a:solidFill>
                <a:effectLst/>
                <a:latin typeface="+mn-lt"/>
                <a:ea typeface="+mn-ea"/>
                <a:cs typeface="+mn-cs"/>
              </a:rPr>
              <a:t>这篇发表在</a:t>
            </a:r>
            <a:r>
              <a:rPr lang="en-US" altLang="zh-CN" sz="1045" b="0" i="0" kern="1200" dirty="0">
                <a:solidFill>
                  <a:schemeClr val="tx1"/>
                </a:solidFill>
                <a:effectLst/>
                <a:latin typeface="+mn-lt"/>
                <a:ea typeface="+mn-ea"/>
                <a:cs typeface="+mn-cs"/>
              </a:rPr>
              <a:t>2018</a:t>
            </a:r>
            <a:r>
              <a:rPr lang="zh-CN" altLang="en-US" sz="1045" b="0" i="0" kern="1200" dirty="0">
                <a:solidFill>
                  <a:schemeClr val="tx1"/>
                </a:solidFill>
                <a:effectLst/>
                <a:latin typeface="+mn-lt"/>
                <a:ea typeface="+mn-ea"/>
                <a:cs typeface="+mn-cs"/>
              </a:rPr>
              <a:t>年</a:t>
            </a:r>
            <a:r>
              <a:rPr lang="en-US" altLang="zh-CN" sz="1045" b="0" i="0" kern="1200" dirty="0">
                <a:solidFill>
                  <a:schemeClr val="tx1"/>
                </a:solidFill>
                <a:effectLst/>
                <a:latin typeface="+mn-lt"/>
                <a:ea typeface="+mn-ea"/>
                <a:cs typeface="+mn-cs"/>
              </a:rPr>
              <a:t>EMNLP</a:t>
            </a:r>
            <a:r>
              <a:rPr lang="zh-CN" altLang="en-US" sz="1045" b="0" i="0" kern="1200" dirty="0">
                <a:solidFill>
                  <a:schemeClr val="tx1"/>
                </a:solidFill>
                <a:effectLst/>
                <a:latin typeface="+mn-lt"/>
                <a:ea typeface="+mn-ea"/>
                <a:cs typeface="+mn-cs"/>
              </a:rPr>
              <a:t>上的工作将义原用于语言模型，提高了语言模型的词预测效果；</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CB15CFCF-DF93-4169-949F-FEB45AC68C3B}" type="slidenum">
              <a:rPr lang="zh-CN" altLang="en-US" smtClean="0"/>
              <a:t>5</a:t>
            </a:fld>
            <a:endParaRPr lang="zh-CN" altLang="en-US"/>
          </a:p>
        </p:txBody>
      </p:sp>
    </p:spTree>
    <p:extLst>
      <p:ext uri="{BB962C8B-B14F-4D97-AF65-F5344CB8AC3E}">
        <p14:creationId xmlns:p14="http://schemas.microsoft.com/office/powerpoint/2010/main" val="1031354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45" b="0" i="0" kern="1200" dirty="0">
                <a:solidFill>
                  <a:schemeClr val="tx1"/>
                </a:solidFill>
                <a:effectLst/>
                <a:latin typeface="+mn-lt"/>
                <a:ea typeface="+mn-ea"/>
                <a:cs typeface="+mn-cs"/>
              </a:rPr>
              <a:t>这篇发表在</a:t>
            </a:r>
            <a:r>
              <a:rPr lang="en-US" altLang="zh-CN" sz="1045" b="0" i="0" kern="1200" dirty="0">
                <a:solidFill>
                  <a:schemeClr val="tx1"/>
                </a:solidFill>
                <a:effectLst/>
                <a:latin typeface="+mn-lt"/>
                <a:ea typeface="+mn-ea"/>
                <a:cs typeface="+mn-cs"/>
              </a:rPr>
              <a:t>2019</a:t>
            </a:r>
            <a:r>
              <a:rPr lang="zh-CN" altLang="en-US" sz="1045" b="0" i="0" kern="1200" dirty="0">
                <a:solidFill>
                  <a:schemeClr val="tx1"/>
                </a:solidFill>
                <a:effectLst/>
                <a:latin typeface="+mn-lt"/>
                <a:ea typeface="+mn-ea"/>
                <a:cs typeface="+mn-cs"/>
              </a:rPr>
              <a:t>年</a:t>
            </a:r>
            <a:r>
              <a:rPr lang="en-US" altLang="zh-CN" sz="1045" b="0" i="0" kern="1200" dirty="0">
                <a:solidFill>
                  <a:schemeClr val="tx1"/>
                </a:solidFill>
                <a:effectLst/>
                <a:latin typeface="+mn-lt"/>
                <a:ea typeface="+mn-ea"/>
                <a:cs typeface="+mn-cs"/>
              </a:rPr>
              <a:t>ACL</a:t>
            </a:r>
            <a:r>
              <a:rPr lang="zh-CN" altLang="en-US" sz="1045" b="0" i="0" kern="1200" dirty="0">
                <a:solidFill>
                  <a:schemeClr val="tx1"/>
                </a:solidFill>
                <a:effectLst/>
                <a:latin typeface="+mn-lt"/>
                <a:ea typeface="+mn-ea"/>
                <a:cs typeface="+mn-cs"/>
              </a:rPr>
              <a:t>上的工作验证了义原在语义组合中的有效性</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CB15CFCF-DF93-4169-949F-FEB45AC68C3B}" type="slidenum">
              <a:rPr lang="zh-CN" altLang="en-US" smtClean="0"/>
              <a:t>6</a:t>
            </a:fld>
            <a:endParaRPr lang="zh-CN" altLang="en-US"/>
          </a:p>
        </p:txBody>
      </p:sp>
    </p:spTree>
    <p:extLst>
      <p:ext uri="{BB962C8B-B14F-4D97-AF65-F5344CB8AC3E}">
        <p14:creationId xmlns:p14="http://schemas.microsoft.com/office/powerpoint/2010/main" val="428034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045" b="0" i="0" kern="1200" dirty="0">
                <a:solidFill>
                  <a:schemeClr val="tx1"/>
                </a:solidFill>
                <a:effectLst/>
                <a:latin typeface="+mn-lt"/>
                <a:ea typeface="+mn-ea"/>
                <a:cs typeface="+mn-cs"/>
              </a:rPr>
              <a:t>此外</a:t>
            </a:r>
            <a:r>
              <a:rPr lang="en-US" altLang="zh-CN" sz="1045" b="0" i="0" kern="1200" dirty="0" err="1">
                <a:solidFill>
                  <a:schemeClr val="tx1"/>
                </a:solidFill>
                <a:effectLst/>
                <a:latin typeface="+mn-lt"/>
                <a:ea typeface="+mn-ea"/>
                <a:cs typeface="+mn-cs"/>
              </a:rPr>
              <a:t>HowNet</a:t>
            </a:r>
            <a:r>
              <a:rPr lang="zh-CN" altLang="en-US" sz="1045" b="0" i="0" kern="1200" dirty="0">
                <a:solidFill>
                  <a:schemeClr val="tx1"/>
                </a:solidFill>
                <a:effectLst/>
                <a:latin typeface="+mn-lt"/>
                <a:ea typeface="+mn-ea"/>
                <a:cs typeface="+mn-cs"/>
              </a:rPr>
              <a:t>和义原还被用于序列建模、词典扩充、词义消歧、情感分析等不同的任务，并都获得了不错的效果。</a:t>
            </a:r>
            <a:endParaRPr lang="zh-CN" altLang="en-US" dirty="0">
              <a:effectLst/>
            </a:endParaRPr>
          </a:p>
        </p:txBody>
      </p:sp>
      <p:sp>
        <p:nvSpPr>
          <p:cNvPr id="4" name="灯片编号占位符 3"/>
          <p:cNvSpPr>
            <a:spLocks noGrp="1"/>
          </p:cNvSpPr>
          <p:nvPr>
            <p:ph type="sldNum" sz="quarter" idx="5"/>
          </p:nvPr>
        </p:nvSpPr>
        <p:spPr/>
        <p:txBody>
          <a:bodyPr/>
          <a:lstStyle/>
          <a:p>
            <a:fld id="{CB15CFCF-DF93-4169-949F-FEB45AC68C3B}" type="slidenum">
              <a:rPr lang="zh-CN" altLang="en-US" smtClean="0"/>
              <a:t>7</a:t>
            </a:fld>
            <a:endParaRPr lang="zh-CN" altLang="en-US"/>
          </a:p>
        </p:txBody>
      </p:sp>
    </p:spTree>
    <p:extLst>
      <p:ext uri="{BB962C8B-B14F-4D97-AF65-F5344CB8AC3E}">
        <p14:creationId xmlns:p14="http://schemas.microsoft.com/office/powerpoint/2010/main" val="4180811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45" b="0" i="0" kern="1200" dirty="0">
                <a:solidFill>
                  <a:schemeClr val="tx1"/>
                </a:solidFill>
                <a:effectLst/>
                <a:latin typeface="+mn-lt"/>
                <a:ea typeface="+mn-ea"/>
                <a:cs typeface="+mn-cs"/>
              </a:rPr>
              <a:t>然而，在</a:t>
            </a:r>
            <a:r>
              <a:rPr lang="en-US" altLang="zh-CN" sz="1045" b="0" i="0" kern="1200" dirty="0" err="1">
                <a:solidFill>
                  <a:schemeClr val="tx1"/>
                </a:solidFill>
                <a:effectLst/>
                <a:latin typeface="+mn-lt"/>
                <a:ea typeface="+mn-ea"/>
                <a:cs typeface="+mn-cs"/>
              </a:rPr>
              <a:t>HowNet</a:t>
            </a:r>
            <a:r>
              <a:rPr lang="zh-CN" altLang="en-US" sz="1045" b="0" i="0" kern="1200" dirty="0">
                <a:solidFill>
                  <a:schemeClr val="tx1"/>
                </a:solidFill>
                <a:effectLst/>
                <a:latin typeface="+mn-lt"/>
                <a:ea typeface="+mn-ea"/>
                <a:cs typeface="+mn-cs"/>
              </a:rPr>
              <a:t>中，已标注义原的英文词语数量有限，仅占</a:t>
            </a:r>
            <a:r>
              <a:rPr lang="en-US" altLang="zh-CN" sz="1045" b="0" i="0" kern="1200" dirty="0">
                <a:solidFill>
                  <a:schemeClr val="tx1"/>
                </a:solidFill>
                <a:effectLst/>
                <a:latin typeface="+mn-lt"/>
                <a:ea typeface="+mn-ea"/>
                <a:cs typeface="+mn-cs"/>
              </a:rPr>
              <a:t>WordNet</a:t>
            </a:r>
            <a:r>
              <a:rPr lang="zh-CN" altLang="en-US" sz="1045" b="0" i="0" kern="1200" dirty="0">
                <a:solidFill>
                  <a:schemeClr val="tx1"/>
                </a:solidFill>
                <a:effectLst/>
                <a:latin typeface="+mn-lt"/>
                <a:ea typeface="+mn-ea"/>
                <a:cs typeface="+mn-cs"/>
              </a:rPr>
              <a:t>英文词数的</a:t>
            </a:r>
            <a:r>
              <a:rPr lang="en-US" altLang="zh-CN" sz="1045" b="0" i="0" kern="1200" dirty="0">
                <a:solidFill>
                  <a:schemeClr val="tx1"/>
                </a:solidFill>
                <a:effectLst/>
                <a:latin typeface="+mn-lt"/>
                <a:ea typeface="+mn-ea"/>
                <a:cs typeface="+mn-cs"/>
              </a:rPr>
              <a:t>32.8% </a:t>
            </a:r>
            <a:r>
              <a:rPr lang="zh-CN" altLang="en-US" sz="1045" b="0" i="0" kern="1200" dirty="0">
                <a:solidFill>
                  <a:schemeClr val="tx1"/>
                </a:solidFill>
                <a:effectLst/>
                <a:latin typeface="+mn-lt"/>
                <a:ea typeface="+mn-ea"/>
                <a:cs typeface="+mn-cs"/>
              </a:rPr>
              <a:t>，且非中英语言的词没有义原标注，这导致义原的应用范围被大大局限，也是此前义原主要被用于中文自然语言处理任务的原因。</a:t>
            </a:r>
            <a:endParaRPr lang="zh-CN" altLang="en-US" dirty="0">
              <a:effectLst/>
            </a:endParaRPr>
          </a:p>
          <a:p>
            <a:r>
              <a:rPr lang="zh-CN" altLang="en-US" sz="1045" b="0" i="0" kern="1200" dirty="0">
                <a:solidFill>
                  <a:schemeClr val="tx1"/>
                </a:solidFill>
                <a:effectLst/>
                <a:latin typeface="+mn-lt"/>
                <a:ea typeface="+mn-ea"/>
                <a:cs typeface="+mn-cs"/>
              </a:rPr>
              <a:t>为了解决这个问题，发表在</a:t>
            </a:r>
            <a:r>
              <a:rPr lang="en-US" altLang="zh-CN" sz="1045" b="0" i="0" kern="1200" dirty="0">
                <a:solidFill>
                  <a:schemeClr val="tx1"/>
                </a:solidFill>
                <a:effectLst/>
                <a:latin typeface="+mn-lt"/>
                <a:ea typeface="+mn-ea"/>
                <a:cs typeface="+mn-cs"/>
              </a:rPr>
              <a:t>2018</a:t>
            </a:r>
            <a:r>
              <a:rPr lang="zh-CN" altLang="en-US" sz="1045" b="0" i="0" kern="1200" dirty="0">
                <a:solidFill>
                  <a:schemeClr val="tx1"/>
                </a:solidFill>
                <a:effectLst/>
                <a:latin typeface="+mn-lt"/>
                <a:ea typeface="+mn-ea"/>
                <a:cs typeface="+mn-cs"/>
              </a:rPr>
              <a:t>年</a:t>
            </a:r>
            <a:r>
              <a:rPr lang="en-US" altLang="zh-CN" sz="1045" b="0" i="0" kern="1200" dirty="0">
                <a:solidFill>
                  <a:schemeClr val="tx1"/>
                </a:solidFill>
                <a:effectLst/>
                <a:latin typeface="+mn-lt"/>
                <a:ea typeface="+mn-ea"/>
                <a:cs typeface="+mn-cs"/>
              </a:rPr>
              <a:t>EMNLP</a:t>
            </a:r>
            <a:r>
              <a:rPr lang="zh-CN" altLang="en-US" sz="1045" b="0" i="0" kern="1200" dirty="0">
                <a:solidFill>
                  <a:schemeClr val="tx1"/>
                </a:solidFill>
                <a:effectLst/>
                <a:latin typeface="+mn-lt"/>
                <a:ea typeface="+mn-ea"/>
                <a:cs typeface="+mn-cs"/>
              </a:rPr>
              <a:t>上的一篇工作提出跨语言词语的义原预测的任务，旨在通过双语词表示对齐的方式为其他语言的词预测义原，从而建立多语言义原知识库。但这种方法一次只能为一种语言的词语预测义原，不是非常高效；并且该方法无法进行义项层面的义原预测。</a:t>
            </a:r>
            <a:endParaRPr lang="zh-CN" altLang="en-US" dirty="0">
              <a:effectLst/>
            </a:endParaRPr>
          </a:p>
        </p:txBody>
      </p:sp>
      <p:sp>
        <p:nvSpPr>
          <p:cNvPr id="4" name="灯片编号占位符 3"/>
          <p:cNvSpPr>
            <a:spLocks noGrp="1"/>
          </p:cNvSpPr>
          <p:nvPr>
            <p:ph type="sldNum" sz="quarter" idx="5"/>
          </p:nvPr>
        </p:nvSpPr>
        <p:spPr/>
        <p:txBody>
          <a:bodyPr/>
          <a:lstStyle/>
          <a:p>
            <a:fld id="{B510F907-B175-1B4C-9E2A-6ED84F2B0B7B}" type="slidenum">
              <a:rPr kumimoji="1" lang="zh-CN" altLang="en-US" smtClean="0"/>
              <a:pPr/>
              <a:t>8</a:t>
            </a:fld>
            <a:endParaRPr kumimoji="1" lang="zh-CN" altLang="en-US"/>
          </a:p>
        </p:txBody>
      </p:sp>
    </p:spTree>
    <p:extLst>
      <p:ext uri="{BB962C8B-B14F-4D97-AF65-F5344CB8AC3E}">
        <p14:creationId xmlns:p14="http://schemas.microsoft.com/office/powerpoint/2010/main" val="3613342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45" b="0" i="0" kern="1200" dirty="0">
                <a:solidFill>
                  <a:schemeClr val="tx1"/>
                </a:solidFill>
                <a:effectLst/>
                <a:latin typeface="+mn-lt"/>
                <a:ea typeface="+mn-ea"/>
                <a:cs typeface="+mn-cs"/>
              </a:rPr>
              <a:t>为了解决这些问题，我们提出基于</a:t>
            </a:r>
            <a:r>
              <a:rPr lang="en-US" altLang="zh-CN" sz="1045" b="0" i="0" kern="1200" dirty="0" err="1">
                <a:solidFill>
                  <a:schemeClr val="tx1"/>
                </a:solidFill>
                <a:effectLst/>
                <a:latin typeface="+mn-lt"/>
                <a:ea typeface="+mn-ea"/>
                <a:cs typeface="+mn-cs"/>
              </a:rPr>
              <a:t>BabelNet</a:t>
            </a:r>
            <a:r>
              <a:rPr lang="zh-CN" altLang="en-US" sz="1045" b="0" i="0" kern="1200" dirty="0">
                <a:solidFill>
                  <a:schemeClr val="tx1"/>
                </a:solidFill>
                <a:effectLst/>
                <a:latin typeface="+mn-lt"/>
                <a:ea typeface="+mn-ea"/>
                <a:cs typeface="+mn-cs"/>
              </a:rPr>
              <a:t>来构建多语言义原知识库的方案。</a:t>
            </a:r>
            <a:r>
              <a:rPr lang="en-US" altLang="zh-CN" sz="1045" b="0" i="0" kern="1200" dirty="0" err="1">
                <a:solidFill>
                  <a:schemeClr val="tx1"/>
                </a:solidFill>
                <a:effectLst/>
                <a:latin typeface="+mn-lt"/>
                <a:ea typeface="+mn-ea"/>
                <a:cs typeface="+mn-cs"/>
              </a:rPr>
              <a:t>BabelNet</a:t>
            </a:r>
            <a:r>
              <a:rPr lang="zh-CN" altLang="en-US" sz="1045" b="0" i="0" kern="1200" dirty="0">
                <a:solidFill>
                  <a:schemeClr val="tx1"/>
                </a:solidFill>
                <a:effectLst/>
                <a:latin typeface="+mn-lt"/>
                <a:ea typeface="+mn-ea"/>
                <a:cs typeface="+mn-cs"/>
              </a:rPr>
              <a:t>是一个多语言百科词典，由</a:t>
            </a:r>
            <a:r>
              <a:rPr lang="en-US" altLang="zh-CN" sz="1045" b="0" i="0" kern="1200" dirty="0" err="1">
                <a:solidFill>
                  <a:schemeClr val="tx1"/>
                </a:solidFill>
                <a:effectLst/>
                <a:latin typeface="+mn-lt"/>
                <a:ea typeface="+mn-ea"/>
                <a:cs typeface="+mn-cs"/>
              </a:rPr>
              <a:t>BabelNet</a:t>
            </a:r>
            <a:r>
              <a:rPr lang="en-US" altLang="zh-CN" sz="1045" b="0" i="0" kern="1200" dirty="0">
                <a:solidFill>
                  <a:schemeClr val="tx1"/>
                </a:solidFill>
                <a:effectLst/>
                <a:latin typeface="+mn-lt"/>
                <a:ea typeface="+mn-ea"/>
                <a:cs typeface="+mn-cs"/>
              </a:rPr>
              <a:t> </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组成，每个</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包含意义相同的不同语言的词语，右上角给出了一个例子</a:t>
            </a:r>
            <a:r>
              <a:rPr lang="en-US" altLang="zh-CN" sz="1045" b="0" i="0" kern="1200" dirty="0">
                <a:solidFill>
                  <a:schemeClr val="tx1"/>
                </a:solidFill>
                <a:effectLst/>
                <a:latin typeface="+mn-lt"/>
                <a:ea typeface="+mn-ea"/>
                <a:cs typeface="+mn-cs"/>
              </a:rPr>
              <a:t>——</a:t>
            </a:r>
            <a:r>
              <a:rPr lang="zh-CN" altLang="en-US" sz="1045" b="0" i="0" kern="1200" dirty="0">
                <a:solidFill>
                  <a:schemeClr val="tx1"/>
                </a:solidFill>
                <a:effectLst/>
                <a:latin typeface="+mn-lt"/>
                <a:ea typeface="+mn-ea"/>
                <a:cs typeface="+mn-cs"/>
              </a:rPr>
              <a:t>这个</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包含了英语、汉语、法语、德语等各种语言表示“丈夫”这个意思的词语。</a:t>
            </a:r>
            <a:endParaRPr lang="zh-CN" altLang="en-US" dirty="0">
              <a:effectLst/>
            </a:endParaRPr>
          </a:p>
          <a:p>
            <a:r>
              <a:rPr lang="zh-CN" altLang="en-US" sz="1045" b="0" i="0" kern="1200" dirty="0">
                <a:solidFill>
                  <a:schemeClr val="tx1"/>
                </a:solidFill>
                <a:effectLst/>
                <a:latin typeface="+mn-lt"/>
                <a:ea typeface="+mn-ea"/>
                <a:cs typeface="+mn-cs"/>
              </a:rPr>
              <a:t>因此一个</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中不同语言的词语都应该被标注同样的义原，换言之，直接为</a:t>
            </a:r>
            <a:r>
              <a:rPr lang="en-US" altLang="zh-CN" sz="1045" b="0" i="0" kern="1200" dirty="0" err="1">
                <a:solidFill>
                  <a:schemeClr val="tx1"/>
                </a:solidFill>
                <a:effectLst/>
                <a:latin typeface="+mn-lt"/>
                <a:ea typeface="+mn-ea"/>
                <a:cs typeface="+mn-cs"/>
              </a:rPr>
              <a:t>BabelNet</a:t>
            </a:r>
            <a:r>
              <a:rPr lang="en-US" altLang="zh-CN" sz="1045" b="0" i="0" kern="1200" dirty="0">
                <a:solidFill>
                  <a:schemeClr val="tx1"/>
                </a:solidFill>
                <a:effectLst/>
                <a:latin typeface="+mn-lt"/>
                <a:ea typeface="+mn-ea"/>
                <a:cs typeface="+mn-cs"/>
              </a:rPr>
              <a:t> </a:t>
            </a:r>
            <a:r>
              <a:rPr lang="en-US" altLang="zh-CN" sz="1045" b="0" i="0" kern="1200" dirty="0" err="1">
                <a:solidFill>
                  <a:schemeClr val="tx1"/>
                </a:solidFill>
                <a:effectLst/>
                <a:latin typeface="+mn-lt"/>
                <a:ea typeface="+mn-ea"/>
                <a:cs typeface="+mn-cs"/>
              </a:rPr>
              <a:t>synset</a:t>
            </a:r>
            <a:r>
              <a:rPr lang="zh-CN" altLang="en-US" sz="1045" b="0" i="0" kern="1200" dirty="0">
                <a:solidFill>
                  <a:schemeClr val="tx1"/>
                </a:solidFill>
                <a:effectLst/>
                <a:latin typeface="+mn-lt"/>
                <a:ea typeface="+mn-ea"/>
                <a:cs typeface="+mn-cs"/>
              </a:rPr>
              <a:t>标注义原就可以同时为多个语言的词语标注义原，从而高效地构建一个多语言义原知识库。此外，这种方法直接将义原标注在义项层面，并且</a:t>
            </a:r>
            <a:r>
              <a:rPr lang="en-US" altLang="zh-CN" sz="1045" b="0" i="0" kern="1200" dirty="0" err="1">
                <a:solidFill>
                  <a:schemeClr val="tx1"/>
                </a:solidFill>
                <a:effectLst/>
                <a:latin typeface="+mn-lt"/>
                <a:ea typeface="+mn-ea"/>
                <a:cs typeface="+mn-cs"/>
              </a:rPr>
              <a:t>BabelNet</a:t>
            </a:r>
            <a:r>
              <a:rPr lang="zh-CN" altLang="en-US" sz="1045" b="0" i="0" kern="1200" dirty="0">
                <a:solidFill>
                  <a:schemeClr val="tx1"/>
                </a:solidFill>
                <a:effectLst/>
                <a:latin typeface="+mn-lt"/>
                <a:ea typeface="+mn-ea"/>
                <a:cs typeface="+mn-cs"/>
              </a:rPr>
              <a:t>蕴含的丰富的信息都可以为义原预测所用</a:t>
            </a:r>
            <a:r>
              <a:rPr lang="en-US" altLang="zh-CN" sz="1045" b="0" i="0" kern="1200" dirty="0">
                <a:solidFill>
                  <a:schemeClr val="tx1"/>
                </a:solidFill>
                <a:effectLst/>
                <a:latin typeface="+mn-lt"/>
                <a:ea typeface="+mn-ea"/>
                <a:cs typeface="+mn-cs"/>
              </a:rPr>
              <a:t>——</a:t>
            </a:r>
            <a:r>
              <a:rPr lang="zh-CN" altLang="en-US" sz="1045" b="0" i="0" kern="1200" dirty="0">
                <a:solidFill>
                  <a:schemeClr val="tx1"/>
                </a:solidFill>
                <a:effectLst/>
                <a:latin typeface="+mn-lt"/>
                <a:ea typeface="+mn-ea"/>
                <a:cs typeface="+mn-cs"/>
              </a:rPr>
              <a:t>包括维基百科、</a:t>
            </a:r>
            <a:r>
              <a:rPr lang="en-US" altLang="zh-CN" sz="1045" b="0" i="0" kern="1200" dirty="0">
                <a:solidFill>
                  <a:schemeClr val="tx1"/>
                </a:solidFill>
                <a:effectLst/>
                <a:latin typeface="+mn-lt"/>
                <a:ea typeface="+mn-ea"/>
                <a:cs typeface="+mn-cs"/>
              </a:rPr>
              <a:t>WordNet</a:t>
            </a:r>
            <a:r>
              <a:rPr lang="zh-CN" altLang="en-US" sz="1045" b="0" i="0" kern="1200" dirty="0">
                <a:solidFill>
                  <a:schemeClr val="tx1"/>
                </a:solidFill>
                <a:effectLst/>
                <a:latin typeface="+mn-lt"/>
                <a:ea typeface="+mn-ea"/>
                <a:cs typeface="+mn-cs"/>
              </a:rPr>
              <a:t>、</a:t>
            </a:r>
            <a:r>
              <a:rPr lang="en-US" altLang="zh-CN" sz="1045" b="0" i="0" kern="1200" dirty="0" err="1">
                <a:solidFill>
                  <a:schemeClr val="tx1"/>
                </a:solidFill>
                <a:effectLst/>
                <a:latin typeface="+mn-lt"/>
                <a:ea typeface="+mn-ea"/>
                <a:cs typeface="+mn-cs"/>
              </a:rPr>
              <a:t>FrameNet</a:t>
            </a:r>
            <a:r>
              <a:rPr lang="zh-CN" altLang="en-US" sz="1045" b="0" i="0" kern="1200" dirty="0">
                <a:solidFill>
                  <a:schemeClr val="tx1"/>
                </a:solidFill>
                <a:effectLst/>
                <a:latin typeface="+mn-lt"/>
                <a:ea typeface="+mn-ea"/>
                <a:cs typeface="+mn-cs"/>
              </a:rPr>
              <a:t>等等。</a:t>
            </a:r>
            <a:endParaRPr lang="zh-CN" altLang="en-US" dirty="0">
              <a:effectLst/>
            </a:endParaRPr>
          </a:p>
        </p:txBody>
      </p:sp>
      <p:sp>
        <p:nvSpPr>
          <p:cNvPr id="4" name="灯片编号占位符 3"/>
          <p:cNvSpPr>
            <a:spLocks noGrp="1"/>
          </p:cNvSpPr>
          <p:nvPr>
            <p:ph type="sldNum" sz="quarter" idx="5"/>
          </p:nvPr>
        </p:nvSpPr>
        <p:spPr/>
        <p:txBody>
          <a:bodyPr/>
          <a:lstStyle/>
          <a:p>
            <a:fld id="{B510F907-B175-1B4C-9E2A-6ED84F2B0B7B}" type="slidenum">
              <a:rPr kumimoji="1" lang="zh-CN" altLang="en-US" smtClean="0"/>
              <a:pPr/>
              <a:t>9</a:t>
            </a:fld>
            <a:endParaRPr kumimoji="1" lang="zh-CN" altLang="en-US"/>
          </a:p>
        </p:txBody>
      </p:sp>
    </p:spTree>
    <p:extLst>
      <p:ext uri="{BB962C8B-B14F-4D97-AF65-F5344CB8AC3E}">
        <p14:creationId xmlns:p14="http://schemas.microsoft.com/office/powerpoint/2010/main" val="1640106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819150" y="603270"/>
            <a:ext cx="4914900" cy="1283335"/>
          </a:xfrm>
        </p:spPr>
        <p:txBody>
          <a:bodyPr anchor="b"/>
          <a:lstStyle>
            <a:lvl1pPr algn="ctr">
              <a:defRPr sz="3225"/>
            </a:lvl1pPr>
          </a:lstStyle>
          <a:p>
            <a:r>
              <a:rPr lang="zh-CN" altLang="en-US"/>
              <a:t>单击此处编辑母版标题样式</a:t>
            </a:r>
            <a:endParaRPr lang="en-US" dirty="0"/>
          </a:p>
        </p:txBody>
      </p:sp>
      <p:sp>
        <p:nvSpPr>
          <p:cNvPr id="3" name="Subtitle 2"/>
          <p:cNvSpPr>
            <a:spLocks noGrp="1"/>
          </p:cNvSpPr>
          <p:nvPr>
            <p:ph type="subTitle" idx="1"/>
          </p:nvPr>
        </p:nvSpPr>
        <p:spPr>
          <a:xfrm>
            <a:off x="819150" y="1936095"/>
            <a:ext cx="4914900" cy="889972"/>
          </a:xfrm>
        </p:spPr>
        <p:txBody>
          <a:bodyPr/>
          <a:lstStyle>
            <a:lvl1pPr marL="0" indent="0" algn="ctr">
              <a:buNone/>
              <a:defRPr sz="1290"/>
            </a:lvl1pPr>
            <a:lvl2pPr marL="245745" indent="0" algn="ctr">
              <a:buNone/>
              <a:defRPr sz="1075"/>
            </a:lvl2pPr>
            <a:lvl3pPr marL="491490" indent="0" algn="ctr">
              <a:buNone/>
              <a:defRPr sz="968"/>
            </a:lvl3pPr>
            <a:lvl4pPr marL="737235" indent="0" algn="ctr">
              <a:buNone/>
              <a:defRPr sz="860"/>
            </a:lvl4pPr>
            <a:lvl5pPr marL="982980" indent="0" algn="ctr">
              <a:buNone/>
              <a:defRPr sz="860"/>
            </a:lvl5pPr>
            <a:lvl6pPr marL="1228725" indent="0" algn="ctr">
              <a:buNone/>
              <a:defRPr sz="860"/>
            </a:lvl6pPr>
            <a:lvl7pPr marL="1474470" indent="0" algn="ctr">
              <a:buNone/>
              <a:defRPr sz="860"/>
            </a:lvl7pPr>
            <a:lvl8pPr marL="1720215" indent="0" algn="ctr">
              <a:buNone/>
              <a:defRPr sz="860"/>
            </a:lvl8pPr>
            <a:lvl9pPr marL="1965960" indent="0" algn="ctr">
              <a:buNone/>
              <a:defRPr sz="86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D7FE5B7-AA79-8043-A781-E28516282F5D}" type="datetime1">
              <a:rPr lang="zh-CN" altLang="en-US" smtClean="0"/>
              <a:t>2019/12/21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C2DAD9-B451-4972-BB49-7BC7F8CE3F02}" type="slidenum">
              <a:rPr lang="zh-CN" altLang="en-US" smtClean="0"/>
              <a:pPr/>
              <a:t>‹#›</a:t>
            </a:fld>
            <a:endParaRPr lang="zh-CN" altLang="en-US" dirty="0"/>
          </a:p>
        </p:txBody>
      </p:sp>
    </p:spTree>
    <p:extLst>
      <p:ext uri="{BB962C8B-B14F-4D97-AF65-F5344CB8AC3E}">
        <p14:creationId xmlns:p14="http://schemas.microsoft.com/office/powerpoint/2010/main" val="1926708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276790-A3C3-D44E-8731-D5ABF11EBEC7}" type="datetime1">
              <a:rPr lang="zh-CN" altLang="en-US" smtClean="0"/>
              <a:t>2019/12/21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C2DAD9-B451-4972-BB49-7BC7F8CE3F02}" type="slidenum">
              <a:rPr lang="zh-CN" altLang="en-US" smtClean="0"/>
              <a:pPr/>
              <a:t>‹#›</a:t>
            </a:fld>
            <a:endParaRPr lang="zh-CN" altLang="en-US" dirty="0"/>
          </a:p>
        </p:txBody>
      </p:sp>
    </p:spTree>
    <p:extLst>
      <p:ext uri="{BB962C8B-B14F-4D97-AF65-F5344CB8AC3E}">
        <p14:creationId xmlns:p14="http://schemas.microsoft.com/office/powerpoint/2010/main" val="289154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689634" y="196255"/>
            <a:ext cx="1413034" cy="3123863"/>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50533" y="196255"/>
            <a:ext cx="4157186" cy="31238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D63998E-1C25-C74C-9557-2DD0D62C17A6}" type="datetime1">
              <a:rPr lang="zh-CN" altLang="en-US" smtClean="0"/>
              <a:t>2019/12/21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C2DAD9-B451-4972-BB49-7BC7F8CE3F02}" type="slidenum">
              <a:rPr lang="zh-CN" altLang="en-US" smtClean="0"/>
              <a:t>‹#›</a:t>
            </a:fld>
            <a:endParaRPr lang="zh-CN" altLang="en-US"/>
          </a:p>
        </p:txBody>
      </p:sp>
    </p:spTree>
    <p:extLst>
      <p:ext uri="{BB962C8B-B14F-4D97-AF65-F5344CB8AC3E}">
        <p14:creationId xmlns:p14="http://schemas.microsoft.com/office/powerpoint/2010/main" val="458135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ADDDD1F-1267-B24F-A5EA-28059792494D}" type="datetime1">
              <a:rPr lang="zh-CN" altLang="en-US" smtClean="0"/>
              <a:t>2019/12/21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4946042" y="3416538"/>
            <a:ext cx="1474470" cy="196255"/>
          </a:xfrm>
        </p:spPr>
        <p:txBody>
          <a:bodyPr/>
          <a:lstStyle/>
          <a:p>
            <a:fld id="{98C2DAD9-B451-4972-BB49-7BC7F8CE3F02}" type="slidenum">
              <a:rPr lang="zh-CN" altLang="en-US" smtClean="0"/>
              <a:pPr/>
              <a:t>‹#›</a:t>
            </a:fld>
            <a:endParaRPr lang="zh-CN" altLang="en-US" dirty="0"/>
          </a:p>
        </p:txBody>
      </p:sp>
    </p:spTree>
    <p:extLst>
      <p:ext uri="{BB962C8B-B14F-4D97-AF65-F5344CB8AC3E}">
        <p14:creationId xmlns:p14="http://schemas.microsoft.com/office/powerpoint/2010/main" val="826177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47119" y="918985"/>
            <a:ext cx="5652135" cy="1533346"/>
          </a:xfrm>
        </p:spPr>
        <p:txBody>
          <a:bodyPr anchor="b"/>
          <a:lstStyle>
            <a:lvl1pPr>
              <a:defRPr sz="3225"/>
            </a:lvl1pPr>
          </a:lstStyle>
          <a:p>
            <a:r>
              <a:rPr lang="zh-CN" altLang="en-US"/>
              <a:t>单击此处编辑母版标题样式</a:t>
            </a:r>
            <a:endParaRPr lang="en-US" dirty="0"/>
          </a:p>
        </p:txBody>
      </p:sp>
      <p:sp>
        <p:nvSpPr>
          <p:cNvPr id="3" name="Text Placeholder 2"/>
          <p:cNvSpPr>
            <a:spLocks noGrp="1"/>
          </p:cNvSpPr>
          <p:nvPr>
            <p:ph type="body" idx="1"/>
          </p:nvPr>
        </p:nvSpPr>
        <p:spPr>
          <a:xfrm>
            <a:off x="447119" y="2466836"/>
            <a:ext cx="5652135" cy="806351"/>
          </a:xfrm>
        </p:spPr>
        <p:txBody>
          <a:bodyPr/>
          <a:lstStyle>
            <a:lvl1pPr marL="0" indent="0">
              <a:buNone/>
              <a:defRPr sz="1290">
                <a:solidFill>
                  <a:schemeClr val="tx1">
                    <a:tint val="75000"/>
                  </a:schemeClr>
                </a:solidFill>
              </a:defRPr>
            </a:lvl1pPr>
            <a:lvl2pPr marL="245745" indent="0">
              <a:buNone/>
              <a:defRPr sz="1075">
                <a:solidFill>
                  <a:schemeClr val="tx1">
                    <a:tint val="75000"/>
                  </a:schemeClr>
                </a:solidFill>
              </a:defRPr>
            </a:lvl2pPr>
            <a:lvl3pPr marL="491490" indent="0">
              <a:buNone/>
              <a:defRPr sz="968">
                <a:solidFill>
                  <a:schemeClr val="tx1">
                    <a:tint val="75000"/>
                  </a:schemeClr>
                </a:solidFill>
              </a:defRPr>
            </a:lvl3pPr>
            <a:lvl4pPr marL="737235" indent="0">
              <a:buNone/>
              <a:defRPr sz="860">
                <a:solidFill>
                  <a:schemeClr val="tx1">
                    <a:tint val="75000"/>
                  </a:schemeClr>
                </a:solidFill>
              </a:defRPr>
            </a:lvl4pPr>
            <a:lvl5pPr marL="982980" indent="0">
              <a:buNone/>
              <a:defRPr sz="860">
                <a:solidFill>
                  <a:schemeClr val="tx1">
                    <a:tint val="75000"/>
                  </a:schemeClr>
                </a:solidFill>
              </a:defRPr>
            </a:lvl5pPr>
            <a:lvl6pPr marL="1228725" indent="0">
              <a:buNone/>
              <a:defRPr sz="860">
                <a:solidFill>
                  <a:schemeClr val="tx1">
                    <a:tint val="75000"/>
                  </a:schemeClr>
                </a:solidFill>
              </a:defRPr>
            </a:lvl6pPr>
            <a:lvl7pPr marL="1474470" indent="0">
              <a:buNone/>
              <a:defRPr sz="860">
                <a:solidFill>
                  <a:schemeClr val="tx1">
                    <a:tint val="75000"/>
                  </a:schemeClr>
                </a:solidFill>
              </a:defRPr>
            </a:lvl7pPr>
            <a:lvl8pPr marL="1720215" indent="0">
              <a:buNone/>
              <a:defRPr sz="860">
                <a:solidFill>
                  <a:schemeClr val="tx1">
                    <a:tint val="75000"/>
                  </a:schemeClr>
                </a:solidFill>
              </a:defRPr>
            </a:lvl8pPr>
            <a:lvl9pPr marL="1965960" indent="0">
              <a:buNone/>
              <a:defRPr sz="86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9A41DCE-E634-E44D-A7EE-2BB2D2941DA6}" type="datetime1">
              <a:rPr lang="zh-CN" altLang="en-US" smtClean="0"/>
              <a:t>2019/12/21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C2DAD9-B451-4972-BB49-7BC7F8CE3F02}" type="slidenum">
              <a:rPr lang="zh-CN" altLang="en-US" smtClean="0"/>
              <a:pPr/>
              <a:t>‹#›</a:t>
            </a:fld>
            <a:endParaRPr lang="zh-CN" altLang="en-US" dirty="0"/>
          </a:p>
        </p:txBody>
      </p:sp>
    </p:spTree>
    <p:extLst>
      <p:ext uri="{BB962C8B-B14F-4D97-AF65-F5344CB8AC3E}">
        <p14:creationId xmlns:p14="http://schemas.microsoft.com/office/powerpoint/2010/main" val="3543284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50533" y="981274"/>
            <a:ext cx="2785110" cy="233884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3317558" y="981274"/>
            <a:ext cx="2785110" cy="233884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A167DC5E-7310-C843-9E1F-7D5D6A5ABF9D}" type="datetime1">
              <a:rPr lang="zh-CN" altLang="en-US" smtClean="0"/>
              <a:t>2019/12/21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8C2DAD9-B451-4972-BB49-7BC7F8CE3F02}" type="slidenum">
              <a:rPr lang="zh-CN" altLang="en-US" smtClean="0"/>
              <a:pPr/>
              <a:t>‹#›</a:t>
            </a:fld>
            <a:endParaRPr lang="zh-CN" altLang="en-US" dirty="0"/>
          </a:p>
        </p:txBody>
      </p:sp>
    </p:spTree>
    <p:extLst>
      <p:ext uri="{BB962C8B-B14F-4D97-AF65-F5344CB8AC3E}">
        <p14:creationId xmlns:p14="http://schemas.microsoft.com/office/powerpoint/2010/main" val="3298520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1386" y="196255"/>
            <a:ext cx="5652135" cy="712490"/>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451386" y="903625"/>
            <a:ext cx="2772311" cy="442853"/>
          </a:xfrm>
        </p:spPr>
        <p:txBody>
          <a:bodyPr anchor="b"/>
          <a:lstStyle>
            <a:lvl1pPr marL="0" indent="0">
              <a:buNone/>
              <a:defRPr sz="1290" b="1"/>
            </a:lvl1pPr>
            <a:lvl2pPr marL="245745" indent="0">
              <a:buNone/>
              <a:defRPr sz="1075" b="1"/>
            </a:lvl2pPr>
            <a:lvl3pPr marL="491490" indent="0">
              <a:buNone/>
              <a:defRPr sz="968" b="1"/>
            </a:lvl3pPr>
            <a:lvl4pPr marL="737235" indent="0">
              <a:buNone/>
              <a:defRPr sz="860" b="1"/>
            </a:lvl4pPr>
            <a:lvl5pPr marL="982980" indent="0">
              <a:buNone/>
              <a:defRPr sz="860" b="1"/>
            </a:lvl5pPr>
            <a:lvl6pPr marL="1228725" indent="0">
              <a:buNone/>
              <a:defRPr sz="860" b="1"/>
            </a:lvl6pPr>
            <a:lvl7pPr marL="1474470" indent="0">
              <a:buNone/>
              <a:defRPr sz="860" b="1"/>
            </a:lvl7pPr>
            <a:lvl8pPr marL="1720215" indent="0">
              <a:buNone/>
              <a:defRPr sz="860" b="1"/>
            </a:lvl8pPr>
            <a:lvl9pPr marL="1965960" indent="0">
              <a:buNone/>
              <a:defRPr sz="860" b="1"/>
            </a:lvl9pPr>
          </a:lstStyle>
          <a:p>
            <a:pPr lvl="0"/>
            <a:r>
              <a:rPr lang="zh-CN" altLang="en-US"/>
              <a:t>单击此处编辑母版文本样式</a:t>
            </a:r>
          </a:p>
        </p:txBody>
      </p:sp>
      <p:sp>
        <p:nvSpPr>
          <p:cNvPr id="4" name="Content Placeholder 3"/>
          <p:cNvSpPr>
            <a:spLocks noGrp="1"/>
          </p:cNvSpPr>
          <p:nvPr>
            <p:ph sz="half" idx="2"/>
          </p:nvPr>
        </p:nvSpPr>
        <p:spPr>
          <a:xfrm>
            <a:off x="451386" y="1346478"/>
            <a:ext cx="2772311" cy="198046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3317557" y="903625"/>
            <a:ext cx="2785964" cy="442853"/>
          </a:xfrm>
        </p:spPr>
        <p:txBody>
          <a:bodyPr anchor="b"/>
          <a:lstStyle>
            <a:lvl1pPr marL="0" indent="0">
              <a:buNone/>
              <a:defRPr sz="1290" b="1"/>
            </a:lvl1pPr>
            <a:lvl2pPr marL="245745" indent="0">
              <a:buNone/>
              <a:defRPr sz="1075" b="1"/>
            </a:lvl2pPr>
            <a:lvl3pPr marL="491490" indent="0">
              <a:buNone/>
              <a:defRPr sz="968" b="1"/>
            </a:lvl3pPr>
            <a:lvl4pPr marL="737235" indent="0">
              <a:buNone/>
              <a:defRPr sz="860" b="1"/>
            </a:lvl4pPr>
            <a:lvl5pPr marL="982980" indent="0">
              <a:buNone/>
              <a:defRPr sz="860" b="1"/>
            </a:lvl5pPr>
            <a:lvl6pPr marL="1228725" indent="0">
              <a:buNone/>
              <a:defRPr sz="860" b="1"/>
            </a:lvl6pPr>
            <a:lvl7pPr marL="1474470" indent="0">
              <a:buNone/>
              <a:defRPr sz="860" b="1"/>
            </a:lvl7pPr>
            <a:lvl8pPr marL="1720215" indent="0">
              <a:buNone/>
              <a:defRPr sz="860" b="1"/>
            </a:lvl8pPr>
            <a:lvl9pPr marL="1965960" indent="0">
              <a:buNone/>
              <a:defRPr sz="860" b="1"/>
            </a:lvl9pPr>
          </a:lstStyle>
          <a:p>
            <a:pPr lvl="0"/>
            <a:r>
              <a:rPr lang="zh-CN" altLang="en-US"/>
              <a:t>单击此处编辑母版文本样式</a:t>
            </a:r>
          </a:p>
        </p:txBody>
      </p:sp>
      <p:sp>
        <p:nvSpPr>
          <p:cNvPr id="6" name="Content Placeholder 5"/>
          <p:cNvSpPr>
            <a:spLocks noGrp="1"/>
          </p:cNvSpPr>
          <p:nvPr>
            <p:ph sz="quarter" idx="4"/>
          </p:nvPr>
        </p:nvSpPr>
        <p:spPr>
          <a:xfrm>
            <a:off x="3317557" y="1346478"/>
            <a:ext cx="2785964" cy="198046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04D0D4E-1E67-9447-9EE1-8FFBED12F7D8}" type="datetime1">
              <a:rPr lang="zh-CN" altLang="en-US" smtClean="0"/>
              <a:t>2019/12/21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8C2DAD9-B451-4972-BB49-7BC7F8CE3F02}" type="slidenum">
              <a:rPr lang="zh-CN" altLang="en-US" smtClean="0"/>
              <a:pPr/>
              <a:t>‹#›</a:t>
            </a:fld>
            <a:endParaRPr lang="zh-CN" altLang="en-US" dirty="0"/>
          </a:p>
        </p:txBody>
      </p:sp>
    </p:spTree>
    <p:extLst>
      <p:ext uri="{BB962C8B-B14F-4D97-AF65-F5344CB8AC3E}">
        <p14:creationId xmlns:p14="http://schemas.microsoft.com/office/powerpoint/2010/main" val="282618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98EF1A6-DC57-5F45-87F5-F4386ADCD4A9}" type="datetime1">
              <a:rPr lang="zh-CN" altLang="en-US" smtClean="0"/>
              <a:t>2019/12/21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8C2DAD9-B451-4972-BB49-7BC7F8CE3F02}" type="slidenum">
              <a:rPr lang="zh-CN" altLang="en-US" smtClean="0"/>
              <a:pPr/>
              <a:t>‹#›</a:t>
            </a:fld>
            <a:endParaRPr lang="zh-CN" altLang="en-US" dirty="0"/>
          </a:p>
        </p:txBody>
      </p:sp>
    </p:spTree>
    <p:extLst>
      <p:ext uri="{BB962C8B-B14F-4D97-AF65-F5344CB8AC3E}">
        <p14:creationId xmlns:p14="http://schemas.microsoft.com/office/powerpoint/2010/main" val="4146405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C3235C-5279-4446-812A-5ED6B29CFB95}" type="datetime1">
              <a:rPr lang="zh-CN" altLang="en-US" smtClean="0"/>
              <a:t>2019/12/21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8C2DAD9-B451-4972-BB49-7BC7F8CE3F02}" type="slidenum">
              <a:rPr lang="zh-CN" altLang="en-US" smtClean="0"/>
              <a:pPr/>
              <a:t>‹#›</a:t>
            </a:fld>
            <a:endParaRPr lang="zh-CN" altLang="en-US" dirty="0"/>
          </a:p>
        </p:txBody>
      </p:sp>
    </p:spTree>
    <p:extLst>
      <p:ext uri="{BB962C8B-B14F-4D97-AF65-F5344CB8AC3E}">
        <p14:creationId xmlns:p14="http://schemas.microsoft.com/office/powerpoint/2010/main" val="509082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1387" y="245745"/>
            <a:ext cx="2113577" cy="860108"/>
          </a:xfrm>
        </p:spPr>
        <p:txBody>
          <a:bodyPr anchor="b"/>
          <a:lstStyle>
            <a:lvl1pPr>
              <a:defRPr sz="1720"/>
            </a:lvl1pPr>
          </a:lstStyle>
          <a:p>
            <a:r>
              <a:rPr lang="zh-CN" altLang="en-US"/>
              <a:t>单击此处编辑母版标题样式</a:t>
            </a:r>
            <a:endParaRPr lang="en-US" dirty="0"/>
          </a:p>
        </p:txBody>
      </p:sp>
      <p:sp>
        <p:nvSpPr>
          <p:cNvPr id="3" name="Content Placeholder 2"/>
          <p:cNvSpPr>
            <a:spLocks noGrp="1"/>
          </p:cNvSpPr>
          <p:nvPr>
            <p:ph idx="1"/>
          </p:nvPr>
        </p:nvSpPr>
        <p:spPr>
          <a:xfrm>
            <a:off x="2785963" y="530741"/>
            <a:ext cx="3317558" cy="2619573"/>
          </a:xfrm>
        </p:spPr>
        <p:txBody>
          <a:bodyPr/>
          <a:lstStyle>
            <a:lvl1pPr>
              <a:defRPr sz="1720"/>
            </a:lvl1pPr>
            <a:lvl2pPr>
              <a:defRPr sz="1505"/>
            </a:lvl2pPr>
            <a:lvl3pPr>
              <a:defRPr sz="1290"/>
            </a:lvl3pPr>
            <a:lvl4pPr>
              <a:defRPr sz="1075"/>
            </a:lvl4pPr>
            <a:lvl5pPr>
              <a:defRPr sz="1075"/>
            </a:lvl5pPr>
            <a:lvl6pPr>
              <a:defRPr sz="1075"/>
            </a:lvl6pPr>
            <a:lvl7pPr>
              <a:defRPr sz="1075"/>
            </a:lvl7pPr>
            <a:lvl8pPr>
              <a:defRPr sz="1075"/>
            </a:lvl8pPr>
            <a:lvl9pPr>
              <a:defRPr sz="10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451387" y="1105852"/>
            <a:ext cx="2113577" cy="2048729"/>
          </a:xfrm>
        </p:spPr>
        <p:txBody>
          <a:bodyPr/>
          <a:lstStyle>
            <a:lvl1pPr marL="0" indent="0">
              <a:buNone/>
              <a:defRPr sz="860"/>
            </a:lvl1pPr>
            <a:lvl2pPr marL="245745" indent="0">
              <a:buNone/>
              <a:defRPr sz="753"/>
            </a:lvl2pPr>
            <a:lvl3pPr marL="491490" indent="0">
              <a:buNone/>
              <a:defRPr sz="645"/>
            </a:lvl3pPr>
            <a:lvl4pPr marL="737235" indent="0">
              <a:buNone/>
              <a:defRPr sz="538"/>
            </a:lvl4pPr>
            <a:lvl5pPr marL="982980" indent="0">
              <a:buNone/>
              <a:defRPr sz="538"/>
            </a:lvl5pPr>
            <a:lvl6pPr marL="1228725" indent="0">
              <a:buNone/>
              <a:defRPr sz="538"/>
            </a:lvl6pPr>
            <a:lvl7pPr marL="1474470" indent="0">
              <a:buNone/>
              <a:defRPr sz="538"/>
            </a:lvl7pPr>
            <a:lvl8pPr marL="1720215" indent="0">
              <a:buNone/>
              <a:defRPr sz="538"/>
            </a:lvl8pPr>
            <a:lvl9pPr marL="1965960" indent="0">
              <a:buNone/>
              <a:defRPr sz="538"/>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44A6D8-3A9E-9442-BB3C-81847758BF77}" type="datetime1">
              <a:rPr lang="zh-CN" altLang="en-US" smtClean="0"/>
              <a:t>2019/12/21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8C2DAD9-B451-4972-BB49-7BC7F8CE3F02}" type="slidenum">
              <a:rPr lang="zh-CN" altLang="en-US" smtClean="0"/>
              <a:pPr/>
              <a:t>‹#›</a:t>
            </a:fld>
            <a:endParaRPr lang="zh-CN" altLang="en-US" dirty="0"/>
          </a:p>
        </p:txBody>
      </p:sp>
    </p:spTree>
    <p:extLst>
      <p:ext uri="{BB962C8B-B14F-4D97-AF65-F5344CB8AC3E}">
        <p14:creationId xmlns:p14="http://schemas.microsoft.com/office/powerpoint/2010/main" val="2821907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1387" y="245745"/>
            <a:ext cx="2113577" cy="860108"/>
          </a:xfrm>
        </p:spPr>
        <p:txBody>
          <a:bodyPr anchor="b"/>
          <a:lstStyle>
            <a:lvl1pPr>
              <a:defRPr sz="172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785963" y="530741"/>
            <a:ext cx="3317558" cy="2619573"/>
          </a:xfrm>
        </p:spPr>
        <p:txBody>
          <a:bodyPr anchor="t"/>
          <a:lstStyle>
            <a:lvl1pPr marL="0" indent="0">
              <a:buNone/>
              <a:defRPr sz="1720"/>
            </a:lvl1pPr>
            <a:lvl2pPr marL="245745" indent="0">
              <a:buNone/>
              <a:defRPr sz="1505"/>
            </a:lvl2pPr>
            <a:lvl3pPr marL="491490" indent="0">
              <a:buNone/>
              <a:defRPr sz="1290"/>
            </a:lvl3pPr>
            <a:lvl4pPr marL="737235" indent="0">
              <a:buNone/>
              <a:defRPr sz="1075"/>
            </a:lvl4pPr>
            <a:lvl5pPr marL="982980" indent="0">
              <a:buNone/>
              <a:defRPr sz="1075"/>
            </a:lvl5pPr>
            <a:lvl6pPr marL="1228725" indent="0">
              <a:buNone/>
              <a:defRPr sz="1075"/>
            </a:lvl6pPr>
            <a:lvl7pPr marL="1474470" indent="0">
              <a:buNone/>
              <a:defRPr sz="1075"/>
            </a:lvl7pPr>
            <a:lvl8pPr marL="1720215" indent="0">
              <a:buNone/>
              <a:defRPr sz="1075"/>
            </a:lvl8pPr>
            <a:lvl9pPr marL="1965960" indent="0">
              <a:buNone/>
              <a:defRPr sz="1075"/>
            </a:lvl9pPr>
          </a:lstStyle>
          <a:p>
            <a:r>
              <a:rPr lang="zh-CN" altLang="en-US"/>
              <a:t>单击图标添加图片</a:t>
            </a:r>
            <a:endParaRPr lang="en-US" dirty="0"/>
          </a:p>
        </p:txBody>
      </p:sp>
      <p:sp>
        <p:nvSpPr>
          <p:cNvPr id="4" name="Text Placeholder 3"/>
          <p:cNvSpPr>
            <a:spLocks noGrp="1"/>
          </p:cNvSpPr>
          <p:nvPr>
            <p:ph type="body" sz="half" idx="2"/>
          </p:nvPr>
        </p:nvSpPr>
        <p:spPr>
          <a:xfrm>
            <a:off x="451387" y="1105852"/>
            <a:ext cx="2113577" cy="2048729"/>
          </a:xfrm>
        </p:spPr>
        <p:txBody>
          <a:bodyPr/>
          <a:lstStyle>
            <a:lvl1pPr marL="0" indent="0">
              <a:buNone/>
              <a:defRPr sz="860"/>
            </a:lvl1pPr>
            <a:lvl2pPr marL="245745" indent="0">
              <a:buNone/>
              <a:defRPr sz="753"/>
            </a:lvl2pPr>
            <a:lvl3pPr marL="491490" indent="0">
              <a:buNone/>
              <a:defRPr sz="645"/>
            </a:lvl3pPr>
            <a:lvl4pPr marL="737235" indent="0">
              <a:buNone/>
              <a:defRPr sz="538"/>
            </a:lvl4pPr>
            <a:lvl5pPr marL="982980" indent="0">
              <a:buNone/>
              <a:defRPr sz="538"/>
            </a:lvl5pPr>
            <a:lvl6pPr marL="1228725" indent="0">
              <a:buNone/>
              <a:defRPr sz="538"/>
            </a:lvl6pPr>
            <a:lvl7pPr marL="1474470" indent="0">
              <a:buNone/>
              <a:defRPr sz="538"/>
            </a:lvl7pPr>
            <a:lvl8pPr marL="1720215" indent="0">
              <a:buNone/>
              <a:defRPr sz="538"/>
            </a:lvl8pPr>
            <a:lvl9pPr marL="1965960" indent="0">
              <a:buNone/>
              <a:defRPr sz="538"/>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377DFC-058B-3C4C-ADE9-E41E06D0A937}" type="datetime1">
              <a:rPr lang="zh-CN" altLang="en-US" smtClean="0"/>
              <a:t>2019/12/21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8C2DAD9-B451-4972-BB49-7BC7F8CE3F02}" type="slidenum">
              <a:rPr lang="zh-CN" altLang="en-US" smtClean="0"/>
              <a:pPr/>
              <a:t>‹#›</a:t>
            </a:fld>
            <a:endParaRPr lang="zh-CN" altLang="en-US" dirty="0"/>
          </a:p>
        </p:txBody>
      </p:sp>
    </p:spTree>
    <p:extLst>
      <p:ext uri="{BB962C8B-B14F-4D97-AF65-F5344CB8AC3E}">
        <p14:creationId xmlns:p14="http://schemas.microsoft.com/office/powerpoint/2010/main" val="3851932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0533" y="196255"/>
            <a:ext cx="5652135" cy="71249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50533" y="981274"/>
            <a:ext cx="5652135" cy="233884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450533" y="3416538"/>
            <a:ext cx="1474470" cy="196255"/>
          </a:xfrm>
          <a:prstGeom prst="rect">
            <a:avLst/>
          </a:prstGeom>
        </p:spPr>
        <p:txBody>
          <a:bodyPr vert="horz" lIns="91440" tIns="45720" rIns="91440" bIns="45720" rtlCol="0" anchor="ctr"/>
          <a:lstStyle>
            <a:lvl1pPr algn="l">
              <a:defRPr sz="645">
                <a:solidFill>
                  <a:schemeClr val="tx1">
                    <a:tint val="75000"/>
                  </a:schemeClr>
                </a:solidFill>
              </a:defRPr>
            </a:lvl1pPr>
          </a:lstStyle>
          <a:p>
            <a:fld id="{602A3AB6-AC78-B048-BCBE-C94BF4DC5894}" type="datetime1">
              <a:rPr lang="zh-CN" altLang="en-US" smtClean="0"/>
              <a:t>2019/12/21</a:t>
            </a:fld>
            <a:endParaRPr lang="zh-CN" altLang="en-US"/>
          </a:p>
        </p:txBody>
      </p:sp>
      <p:sp>
        <p:nvSpPr>
          <p:cNvPr id="5" name="Footer Placeholder 4"/>
          <p:cNvSpPr>
            <a:spLocks noGrp="1"/>
          </p:cNvSpPr>
          <p:nvPr>
            <p:ph type="ftr" sz="quarter" idx="3"/>
          </p:nvPr>
        </p:nvSpPr>
        <p:spPr>
          <a:xfrm>
            <a:off x="2170748" y="3416538"/>
            <a:ext cx="2211705" cy="196255"/>
          </a:xfrm>
          <a:prstGeom prst="rect">
            <a:avLst/>
          </a:prstGeom>
        </p:spPr>
        <p:txBody>
          <a:bodyPr vert="horz" lIns="91440" tIns="45720" rIns="91440" bIns="45720" rtlCol="0" anchor="ctr"/>
          <a:lstStyle>
            <a:lvl1pPr algn="ctr">
              <a:defRPr sz="64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628198" y="3416538"/>
            <a:ext cx="1474470" cy="196255"/>
          </a:xfrm>
          <a:prstGeom prst="rect">
            <a:avLst/>
          </a:prstGeom>
        </p:spPr>
        <p:txBody>
          <a:bodyPr vert="horz" lIns="91440" tIns="45720" rIns="91440" bIns="45720" rtlCol="0" anchor="ctr"/>
          <a:lstStyle>
            <a:lvl1pPr algn="r">
              <a:defRPr sz="645">
                <a:solidFill>
                  <a:schemeClr val="tx1">
                    <a:tint val="75000"/>
                  </a:schemeClr>
                </a:solidFill>
              </a:defRPr>
            </a:lvl1pPr>
          </a:lstStyle>
          <a:p>
            <a:fld id="{98C2DAD9-B451-4972-BB49-7BC7F8CE3F02}" type="slidenum">
              <a:rPr lang="zh-CN" altLang="en-US" smtClean="0"/>
              <a:t>‹#›</a:t>
            </a:fld>
            <a:endParaRPr lang="zh-CN" altLang="en-US"/>
          </a:p>
        </p:txBody>
      </p:sp>
    </p:spTree>
    <p:extLst>
      <p:ext uri="{BB962C8B-B14F-4D97-AF65-F5344CB8AC3E}">
        <p14:creationId xmlns:p14="http://schemas.microsoft.com/office/powerpoint/2010/main" val="299694361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491490" rtl="0" eaLnBrk="1" latinLnBrk="0" hangingPunct="1">
        <a:lnSpc>
          <a:spcPct val="90000"/>
        </a:lnSpc>
        <a:spcBef>
          <a:spcPct val="0"/>
        </a:spcBef>
        <a:buNone/>
        <a:defRPr sz="2365" kern="1200">
          <a:solidFill>
            <a:schemeClr val="tx1"/>
          </a:solidFill>
          <a:latin typeface="+mj-lt"/>
          <a:ea typeface="+mj-ea"/>
          <a:cs typeface="+mj-cs"/>
        </a:defRPr>
      </a:lvl1pPr>
    </p:titleStyle>
    <p:bodyStyle>
      <a:lvl1pPr marL="122873" indent="-122873" algn="l" defTabSz="491490" rtl="0" eaLnBrk="1" latinLnBrk="0" hangingPunct="1">
        <a:lnSpc>
          <a:spcPct val="90000"/>
        </a:lnSpc>
        <a:spcBef>
          <a:spcPts val="538"/>
        </a:spcBef>
        <a:buFont typeface="Arial" panose="020B0604020202020204" pitchFamily="34" charset="0"/>
        <a:buChar char="•"/>
        <a:defRPr sz="1505" kern="1200">
          <a:solidFill>
            <a:schemeClr val="tx1"/>
          </a:solidFill>
          <a:latin typeface="+mn-lt"/>
          <a:ea typeface="+mn-ea"/>
          <a:cs typeface="+mn-cs"/>
        </a:defRPr>
      </a:lvl1pPr>
      <a:lvl2pPr marL="368618" indent="-122873" algn="l" defTabSz="491490" rtl="0" eaLnBrk="1" latinLnBrk="0" hangingPunct="1">
        <a:lnSpc>
          <a:spcPct val="90000"/>
        </a:lnSpc>
        <a:spcBef>
          <a:spcPts val="269"/>
        </a:spcBef>
        <a:buFont typeface="Arial" panose="020B0604020202020204" pitchFamily="34" charset="0"/>
        <a:buChar char="•"/>
        <a:defRPr sz="1290" kern="1200">
          <a:solidFill>
            <a:schemeClr val="tx1"/>
          </a:solidFill>
          <a:latin typeface="+mn-lt"/>
          <a:ea typeface="+mn-ea"/>
          <a:cs typeface="+mn-cs"/>
        </a:defRPr>
      </a:lvl2pPr>
      <a:lvl3pPr marL="614363" indent="-122873" algn="l" defTabSz="491490" rtl="0" eaLnBrk="1" latinLnBrk="0" hangingPunct="1">
        <a:lnSpc>
          <a:spcPct val="90000"/>
        </a:lnSpc>
        <a:spcBef>
          <a:spcPts val="269"/>
        </a:spcBef>
        <a:buFont typeface="Arial" panose="020B0604020202020204" pitchFamily="34" charset="0"/>
        <a:buChar char="•"/>
        <a:defRPr sz="1075" kern="1200">
          <a:solidFill>
            <a:schemeClr val="tx1"/>
          </a:solidFill>
          <a:latin typeface="+mn-lt"/>
          <a:ea typeface="+mn-ea"/>
          <a:cs typeface="+mn-cs"/>
        </a:defRPr>
      </a:lvl3pPr>
      <a:lvl4pPr marL="860108" indent="-122873" algn="l" defTabSz="491490" rtl="0" eaLnBrk="1" latinLnBrk="0" hangingPunct="1">
        <a:lnSpc>
          <a:spcPct val="90000"/>
        </a:lnSpc>
        <a:spcBef>
          <a:spcPts val="269"/>
        </a:spcBef>
        <a:buFont typeface="Arial" panose="020B0604020202020204" pitchFamily="34" charset="0"/>
        <a:buChar char="•"/>
        <a:defRPr sz="968" kern="1200">
          <a:solidFill>
            <a:schemeClr val="tx1"/>
          </a:solidFill>
          <a:latin typeface="+mn-lt"/>
          <a:ea typeface="+mn-ea"/>
          <a:cs typeface="+mn-cs"/>
        </a:defRPr>
      </a:lvl4pPr>
      <a:lvl5pPr marL="1105853" indent="-122873" algn="l" defTabSz="491490" rtl="0" eaLnBrk="1" latinLnBrk="0" hangingPunct="1">
        <a:lnSpc>
          <a:spcPct val="90000"/>
        </a:lnSpc>
        <a:spcBef>
          <a:spcPts val="269"/>
        </a:spcBef>
        <a:buFont typeface="Arial" panose="020B0604020202020204" pitchFamily="34" charset="0"/>
        <a:buChar char="•"/>
        <a:defRPr sz="968" kern="1200">
          <a:solidFill>
            <a:schemeClr val="tx1"/>
          </a:solidFill>
          <a:latin typeface="+mn-lt"/>
          <a:ea typeface="+mn-ea"/>
          <a:cs typeface="+mn-cs"/>
        </a:defRPr>
      </a:lvl5pPr>
      <a:lvl6pPr marL="1351598" indent="-122873" algn="l" defTabSz="491490" rtl="0" eaLnBrk="1" latinLnBrk="0" hangingPunct="1">
        <a:lnSpc>
          <a:spcPct val="90000"/>
        </a:lnSpc>
        <a:spcBef>
          <a:spcPts val="269"/>
        </a:spcBef>
        <a:buFont typeface="Arial" panose="020B0604020202020204" pitchFamily="34" charset="0"/>
        <a:buChar char="•"/>
        <a:defRPr sz="968" kern="1200">
          <a:solidFill>
            <a:schemeClr val="tx1"/>
          </a:solidFill>
          <a:latin typeface="+mn-lt"/>
          <a:ea typeface="+mn-ea"/>
          <a:cs typeface="+mn-cs"/>
        </a:defRPr>
      </a:lvl6pPr>
      <a:lvl7pPr marL="1597343" indent="-122873" algn="l" defTabSz="491490" rtl="0" eaLnBrk="1" latinLnBrk="0" hangingPunct="1">
        <a:lnSpc>
          <a:spcPct val="90000"/>
        </a:lnSpc>
        <a:spcBef>
          <a:spcPts val="269"/>
        </a:spcBef>
        <a:buFont typeface="Arial" panose="020B0604020202020204" pitchFamily="34" charset="0"/>
        <a:buChar char="•"/>
        <a:defRPr sz="968" kern="1200">
          <a:solidFill>
            <a:schemeClr val="tx1"/>
          </a:solidFill>
          <a:latin typeface="+mn-lt"/>
          <a:ea typeface="+mn-ea"/>
          <a:cs typeface="+mn-cs"/>
        </a:defRPr>
      </a:lvl7pPr>
      <a:lvl8pPr marL="1843088" indent="-122873" algn="l" defTabSz="491490" rtl="0" eaLnBrk="1" latinLnBrk="0" hangingPunct="1">
        <a:lnSpc>
          <a:spcPct val="90000"/>
        </a:lnSpc>
        <a:spcBef>
          <a:spcPts val="269"/>
        </a:spcBef>
        <a:buFont typeface="Arial" panose="020B0604020202020204" pitchFamily="34" charset="0"/>
        <a:buChar char="•"/>
        <a:defRPr sz="968" kern="1200">
          <a:solidFill>
            <a:schemeClr val="tx1"/>
          </a:solidFill>
          <a:latin typeface="+mn-lt"/>
          <a:ea typeface="+mn-ea"/>
          <a:cs typeface="+mn-cs"/>
        </a:defRPr>
      </a:lvl8pPr>
      <a:lvl9pPr marL="2088833" indent="-122873" algn="l" defTabSz="491490" rtl="0" eaLnBrk="1" latinLnBrk="0" hangingPunct="1">
        <a:lnSpc>
          <a:spcPct val="90000"/>
        </a:lnSpc>
        <a:spcBef>
          <a:spcPts val="269"/>
        </a:spcBef>
        <a:buFont typeface="Arial" panose="020B0604020202020204" pitchFamily="34" charset="0"/>
        <a:buChar char="•"/>
        <a:defRPr sz="968" kern="1200">
          <a:solidFill>
            <a:schemeClr val="tx1"/>
          </a:solidFill>
          <a:latin typeface="+mn-lt"/>
          <a:ea typeface="+mn-ea"/>
          <a:cs typeface="+mn-cs"/>
        </a:defRPr>
      </a:lvl9pPr>
    </p:bodyStyle>
    <p:otherStyle>
      <a:defPPr>
        <a:defRPr lang="en-US"/>
      </a:defPPr>
      <a:lvl1pPr marL="0" algn="l" defTabSz="491490" rtl="0" eaLnBrk="1" latinLnBrk="0" hangingPunct="1">
        <a:defRPr sz="968" kern="1200">
          <a:solidFill>
            <a:schemeClr val="tx1"/>
          </a:solidFill>
          <a:latin typeface="+mn-lt"/>
          <a:ea typeface="+mn-ea"/>
          <a:cs typeface="+mn-cs"/>
        </a:defRPr>
      </a:lvl1pPr>
      <a:lvl2pPr marL="245745" algn="l" defTabSz="491490" rtl="0" eaLnBrk="1" latinLnBrk="0" hangingPunct="1">
        <a:defRPr sz="968" kern="1200">
          <a:solidFill>
            <a:schemeClr val="tx1"/>
          </a:solidFill>
          <a:latin typeface="+mn-lt"/>
          <a:ea typeface="+mn-ea"/>
          <a:cs typeface="+mn-cs"/>
        </a:defRPr>
      </a:lvl2pPr>
      <a:lvl3pPr marL="491490" algn="l" defTabSz="491490" rtl="0" eaLnBrk="1" latinLnBrk="0" hangingPunct="1">
        <a:defRPr sz="968" kern="1200">
          <a:solidFill>
            <a:schemeClr val="tx1"/>
          </a:solidFill>
          <a:latin typeface="+mn-lt"/>
          <a:ea typeface="+mn-ea"/>
          <a:cs typeface="+mn-cs"/>
        </a:defRPr>
      </a:lvl3pPr>
      <a:lvl4pPr marL="737235" algn="l" defTabSz="491490" rtl="0" eaLnBrk="1" latinLnBrk="0" hangingPunct="1">
        <a:defRPr sz="968" kern="1200">
          <a:solidFill>
            <a:schemeClr val="tx1"/>
          </a:solidFill>
          <a:latin typeface="+mn-lt"/>
          <a:ea typeface="+mn-ea"/>
          <a:cs typeface="+mn-cs"/>
        </a:defRPr>
      </a:lvl4pPr>
      <a:lvl5pPr marL="982980" algn="l" defTabSz="491490" rtl="0" eaLnBrk="1" latinLnBrk="0" hangingPunct="1">
        <a:defRPr sz="968" kern="1200">
          <a:solidFill>
            <a:schemeClr val="tx1"/>
          </a:solidFill>
          <a:latin typeface="+mn-lt"/>
          <a:ea typeface="+mn-ea"/>
          <a:cs typeface="+mn-cs"/>
        </a:defRPr>
      </a:lvl5pPr>
      <a:lvl6pPr marL="1228725" algn="l" defTabSz="491490" rtl="0" eaLnBrk="1" latinLnBrk="0" hangingPunct="1">
        <a:defRPr sz="968" kern="1200">
          <a:solidFill>
            <a:schemeClr val="tx1"/>
          </a:solidFill>
          <a:latin typeface="+mn-lt"/>
          <a:ea typeface="+mn-ea"/>
          <a:cs typeface="+mn-cs"/>
        </a:defRPr>
      </a:lvl6pPr>
      <a:lvl7pPr marL="1474470" algn="l" defTabSz="491490" rtl="0" eaLnBrk="1" latinLnBrk="0" hangingPunct="1">
        <a:defRPr sz="968" kern="1200">
          <a:solidFill>
            <a:schemeClr val="tx1"/>
          </a:solidFill>
          <a:latin typeface="+mn-lt"/>
          <a:ea typeface="+mn-ea"/>
          <a:cs typeface="+mn-cs"/>
        </a:defRPr>
      </a:lvl7pPr>
      <a:lvl8pPr marL="1720215" algn="l" defTabSz="491490" rtl="0" eaLnBrk="1" latinLnBrk="0" hangingPunct="1">
        <a:defRPr sz="968" kern="1200">
          <a:solidFill>
            <a:schemeClr val="tx1"/>
          </a:solidFill>
          <a:latin typeface="+mn-lt"/>
          <a:ea typeface="+mn-ea"/>
          <a:cs typeface="+mn-cs"/>
        </a:defRPr>
      </a:lvl8pPr>
      <a:lvl9pPr marL="1965960" algn="l" defTabSz="491490" rtl="0" eaLnBrk="1" latinLnBrk="0" hangingPunct="1">
        <a:defRPr sz="9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513036"/>
            <a:ext cx="6553200" cy="880543"/>
          </a:xfrm>
          <a:solidFill>
            <a:srgbClr val="7030A0">
              <a:alpha val="30000"/>
            </a:srgbClr>
          </a:solidFill>
        </p:spPr>
        <p:txBody>
          <a:bodyPr anchor="ctr" anchorCtr="1">
            <a:normAutofit/>
          </a:bodyPr>
          <a:lstStyle/>
          <a:p>
            <a:r>
              <a:rPr lang="zh-CN" altLang="en-US" sz="2800" b="1" dirty="0">
                <a:latin typeface="STZhongsong" panose="02010600040101010101" pitchFamily="2" charset="-122"/>
                <a:ea typeface="STZhongsong" panose="02010600040101010101" pitchFamily="2" charset="-122"/>
              </a:rPr>
              <a:t>构建多语言义原知识库：</a:t>
            </a:r>
            <a:br>
              <a:rPr lang="en-US" altLang="zh-CN" sz="2800" b="1" dirty="0">
                <a:latin typeface="STZhongsong" panose="02010600040101010101" pitchFamily="2" charset="-122"/>
                <a:ea typeface="STZhongsong" panose="02010600040101010101" pitchFamily="2" charset="-122"/>
              </a:rPr>
            </a:br>
            <a:r>
              <a:rPr lang="en-US" altLang="zh-CN" sz="2800" b="1" dirty="0" err="1">
                <a:latin typeface="STZhongsong" panose="02010600040101010101" pitchFamily="2" charset="-122"/>
                <a:ea typeface="STZhongsong" panose="02010600040101010101" pitchFamily="2" charset="-122"/>
              </a:rPr>
              <a:t>BabelNet</a:t>
            </a:r>
            <a:r>
              <a:rPr lang="en-US" altLang="zh-CN" sz="2800" b="1" dirty="0">
                <a:latin typeface="STZhongsong" panose="02010600040101010101" pitchFamily="2" charset="-122"/>
                <a:ea typeface="STZhongsong" panose="02010600040101010101" pitchFamily="2" charset="-122"/>
              </a:rPr>
              <a:t> Synset</a:t>
            </a:r>
            <a:r>
              <a:rPr lang="zh-CN" altLang="en-US" sz="2800" b="1" dirty="0">
                <a:latin typeface="STZhongsong" panose="02010600040101010101" pitchFamily="2" charset="-122"/>
                <a:ea typeface="STZhongsong" panose="02010600040101010101" pitchFamily="2" charset="-122"/>
              </a:rPr>
              <a:t>义原预测</a:t>
            </a:r>
          </a:p>
        </p:txBody>
      </p:sp>
      <p:sp>
        <p:nvSpPr>
          <p:cNvPr id="4" name="矩形 3"/>
          <p:cNvSpPr/>
          <p:nvPr/>
        </p:nvSpPr>
        <p:spPr>
          <a:xfrm>
            <a:off x="1909104" y="2394155"/>
            <a:ext cx="2791597" cy="1261884"/>
          </a:xfrm>
          <a:prstGeom prst="rect">
            <a:avLst/>
          </a:prstGeom>
        </p:spPr>
        <p:txBody>
          <a:bodyPr wrap="none">
            <a:spAutoFit/>
          </a:bodyPr>
          <a:lstStyle/>
          <a:p>
            <a:pPr algn="ctr"/>
            <a:r>
              <a:rPr lang="en-US" altLang="zh-CN" sz="2000" dirty="0">
                <a:latin typeface="华文中宋" panose="02010600040101010101" pitchFamily="2" charset="-122"/>
                <a:ea typeface="华文中宋" panose="02010600040101010101" pitchFamily="2" charset="-122"/>
                <a:cs typeface="DengXian" charset="-122"/>
              </a:rPr>
              <a:t>THUNLP</a:t>
            </a:r>
          </a:p>
          <a:p>
            <a:pPr algn="ctr"/>
            <a:r>
              <a:rPr lang="zh-CN" altLang="en-US" sz="2000" dirty="0">
                <a:latin typeface="KaiTi" panose="02010609060101010101" pitchFamily="49" charset="-122"/>
                <a:ea typeface="KaiTi" panose="02010609060101010101" pitchFamily="49" charset="-122"/>
                <a:cs typeface="DengXian" charset="-122"/>
              </a:rPr>
              <a:t>常亮</a:t>
            </a:r>
            <a:endParaRPr lang="en-US" altLang="zh-CN" sz="2000" dirty="0">
              <a:latin typeface="KaiTi" panose="02010609060101010101" pitchFamily="49" charset="-122"/>
              <a:ea typeface="KaiTi" panose="02010609060101010101" pitchFamily="49" charset="-122"/>
              <a:cs typeface="DengXian" charset="-122"/>
            </a:endParaRPr>
          </a:p>
          <a:p>
            <a:pPr algn="ctr"/>
            <a:r>
              <a:rPr lang="en-US" altLang="zh-CN" sz="2000" dirty="0">
                <a:latin typeface="Calibri" panose="020F0502020204030204" pitchFamily="34" charset="0"/>
                <a:ea typeface="华文中宋" panose="02010600040101010101" pitchFamily="2" charset="-122"/>
                <a:cs typeface="Calibri" panose="020F0502020204030204" pitchFamily="34" charset="0"/>
              </a:rPr>
              <a:t>changliang@bupt.edu.cn</a:t>
            </a:r>
          </a:p>
          <a:p>
            <a:pPr algn="ctr"/>
            <a:r>
              <a:rPr lang="en-US" altLang="zh-CN" sz="1600" dirty="0">
                <a:latin typeface="华文中宋" panose="02010600040101010101" pitchFamily="2" charset="-122"/>
                <a:ea typeface="华文中宋" panose="02010600040101010101" pitchFamily="2" charset="-122"/>
                <a:cs typeface="DengXian" charset="-122"/>
              </a:rPr>
              <a:t>2019.12.22</a:t>
            </a:r>
            <a:endParaRPr lang="zh-CN" altLang="en-US" sz="1600" dirty="0">
              <a:latin typeface="华文中宋" panose="02010600040101010101" pitchFamily="2" charset="-122"/>
              <a:ea typeface="华文中宋" panose="02010600040101010101" pitchFamily="2" charset="-122"/>
              <a:cs typeface="DengXian" charset="-122"/>
            </a:endParaRPr>
          </a:p>
        </p:txBody>
      </p:sp>
      <p:grpSp>
        <p:nvGrpSpPr>
          <p:cNvPr id="6" name="组合 5">
            <a:extLst>
              <a:ext uri="{FF2B5EF4-FFF2-40B4-BE49-F238E27FC236}">
                <a16:creationId xmlns:a16="http://schemas.microsoft.com/office/drawing/2014/main" id="{3726D9F0-4AB2-004D-B1BC-4CCA6EF1223C}"/>
              </a:ext>
            </a:extLst>
          </p:cNvPr>
          <p:cNvGrpSpPr/>
          <p:nvPr/>
        </p:nvGrpSpPr>
        <p:grpSpPr>
          <a:xfrm>
            <a:off x="1561547" y="78421"/>
            <a:ext cx="3430106" cy="1268517"/>
            <a:chOff x="1865415" y="336758"/>
            <a:chExt cx="4869682" cy="1800899"/>
          </a:xfrm>
        </p:grpSpPr>
        <p:pic>
          <p:nvPicPr>
            <p:cNvPr id="7" name="图片 6">
              <a:extLst>
                <a:ext uri="{FF2B5EF4-FFF2-40B4-BE49-F238E27FC236}">
                  <a16:creationId xmlns:a16="http://schemas.microsoft.com/office/drawing/2014/main" id="{815E9972-EC9D-F645-BE88-ABF46019ED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6042" y="336758"/>
              <a:ext cx="1799055" cy="1800899"/>
            </a:xfrm>
            <a:prstGeom prst="rect">
              <a:avLst/>
            </a:prstGeom>
          </p:spPr>
        </p:pic>
        <p:pic>
          <p:nvPicPr>
            <p:cNvPr id="10" name="图片 9">
              <a:extLst>
                <a:ext uri="{FF2B5EF4-FFF2-40B4-BE49-F238E27FC236}">
                  <a16:creationId xmlns:a16="http://schemas.microsoft.com/office/drawing/2014/main" id="{A9C6C465-54D6-954B-B56C-0D9D750E97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5415" y="336758"/>
              <a:ext cx="1800000" cy="1800000"/>
            </a:xfrm>
            <a:prstGeom prst="rect">
              <a:avLst/>
            </a:prstGeom>
          </p:spPr>
        </p:pic>
      </p:grpSp>
    </p:spTree>
    <p:extLst>
      <p:ext uri="{BB962C8B-B14F-4D97-AF65-F5344CB8AC3E}">
        <p14:creationId xmlns:p14="http://schemas.microsoft.com/office/powerpoint/2010/main" val="560603085"/>
      </p:ext>
    </p:extLst>
  </p:cSld>
  <p:clrMapOvr>
    <a:masterClrMapping/>
  </p:clrMapOvr>
  <mc:AlternateContent xmlns:mc="http://schemas.openxmlformats.org/markup-compatibility/2006" xmlns:p14="http://schemas.microsoft.com/office/powerpoint/2010/main">
    <mc:Choice Requires="p14">
      <p:transition spd="slow" p14:dur="2000" advTm="11354"/>
    </mc:Choice>
    <mc:Fallback xmlns="">
      <p:transition spd="slow" advTm="1135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50125" y="676622"/>
            <a:ext cx="3376194" cy="2692955"/>
          </a:xfrm>
        </p:spPr>
        <p:txBody>
          <a:bodyPr>
            <a:normAutofit/>
          </a:bodyPr>
          <a:lstStyle/>
          <a:p>
            <a:pPr algn="just"/>
            <a:r>
              <a:rPr kumimoji="1" lang="en-US" altLang="zh-CN" dirty="0" err="1">
                <a:latin typeface="STZhongsong" panose="02010600040101010101" pitchFamily="2" charset="-122"/>
                <a:ea typeface="STZhongsong" panose="02010600040101010101" pitchFamily="2" charset="-122"/>
              </a:rPr>
              <a:t>BabelSememe</a:t>
            </a:r>
            <a:r>
              <a:rPr kumimoji="1" lang="zh-CN" altLang="en-US" dirty="0">
                <a:latin typeface="STZhongsong" panose="02010600040101010101" pitchFamily="2" charset="-122"/>
                <a:ea typeface="STZhongsong" panose="02010600040101010101" pitchFamily="2" charset="-122"/>
              </a:rPr>
              <a:t>数据集</a:t>
            </a:r>
            <a:endParaRPr kumimoji="1" lang="en-US" altLang="zh-CN" dirty="0">
              <a:latin typeface="STZhongsong" panose="02010600040101010101" pitchFamily="2" charset="-122"/>
              <a:ea typeface="STZhongsong" panose="02010600040101010101" pitchFamily="2" charset="-122"/>
            </a:endParaRPr>
          </a:p>
          <a:p>
            <a:pPr lvl="1" algn="just"/>
            <a:r>
              <a:rPr kumimoji="1" lang="zh-CN" altLang="en-US" dirty="0">
                <a:latin typeface="STZhongsong" panose="02010600040101010101" pitchFamily="2" charset="-122"/>
                <a:ea typeface="STZhongsong" panose="02010600040101010101" pitchFamily="2" charset="-122"/>
              </a:rPr>
              <a:t>种子知识库 </a:t>
            </a:r>
            <a:r>
              <a:rPr kumimoji="1" lang="en-US" altLang="zh-CN" dirty="0">
                <a:latin typeface="STZhongsong" panose="02010600040101010101" pitchFamily="2" charset="-122"/>
                <a:ea typeface="STZhongsong" panose="02010600040101010101" pitchFamily="2" charset="-122"/>
              </a:rPr>
              <a:t>≈15000</a:t>
            </a:r>
            <a:r>
              <a:rPr kumimoji="1" lang="zh-CN" altLang="en-US" dirty="0">
                <a:latin typeface="STZhongsong" panose="02010600040101010101" pitchFamily="2" charset="-122"/>
                <a:ea typeface="STZhongsong" panose="02010600040101010101" pitchFamily="2" charset="-122"/>
              </a:rPr>
              <a:t> </a:t>
            </a:r>
            <a:r>
              <a:rPr kumimoji="1" lang="en-US" altLang="zh-CN" dirty="0">
                <a:latin typeface="STZhongsong" panose="02010600040101010101" pitchFamily="2" charset="-122"/>
                <a:ea typeface="STZhongsong" panose="02010600040101010101" pitchFamily="2" charset="-122"/>
              </a:rPr>
              <a:t>synset</a:t>
            </a:r>
          </a:p>
          <a:p>
            <a:pPr lvl="1" algn="just"/>
            <a:r>
              <a:rPr kumimoji="1" lang="zh-CN" altLang="en-US" dirty="0">
                <a:latin typeface="STZhongsong" panose="02010600040101010101" pitchFamily="2" charset="-122"/>
                <a:ea typeface="STZhongsong" panose="02010600040101010101" pitchFamily="2" charset="-122"/>
              </a:rPr>
              <a:t>忽略义原树结构</a:t>
            </a:r>
            <a:endParaRPr kumimoji="1" lang="en-US" altLang="zh-CN" dirty="0">
              <a:latin typeface="STZhongsong" panose="02010600040101010101" pitchFamily="2" charset="-122"/>
              <a:ea typeface="STZhongsong" panose="02010600040101010101" pitchFamily="2" charset="-122"/>
            </a:endParaRPr>
          </a:p>
          <a:p>
            <a:pPr algn="just"/>
            <a:r>
              <a:rPr kumimoji="1" lang="zh-CN" altLang="en-US" dirty="0">
                <a:latin typeface="STZhongsong" panose="02010600040101010101" pitchFamily="2" charset="-122"/>
                <a:ea typeface="STZhongsong" panose="02010600040101010101" pitchFamily="2" charset="-122"/>
              </a:rPr>
              <a:t>标注过程</a:t>
            </a:r>
            <a:endParaRPr kumimoji="1" lang="en-US" altLang="zh-CN" dirty="0">
              <a:latin typeface="STZhongsong" panose="02010600040101010101" pitchFamily="2" charset="-122"/>
              <a:ea typeface="STZhongsong" panose="02010600040101010101" pitchFamily="2" charset="-122"/>
            </a:endParaRPr>
          </a:p>
          <a:p>
            <a:pPr lvl="1" algn="just"/>
            <a:r>
              <a:rPr kumimoji="1" lang="zh-CN" altLang="en-US" dirty="0">
                <a:latin typeface="STZhongsong" panose="02010600040101010101" pitchFamily="2" charset="-122"/>
                <a:ea typeface="STZhongsong" panose="02010600040101010101" pitchFamily="2" charset="-122"/>
              </a:rPr>
              <a:t>选择高频</a:t>
            </a:r>
            <a:r>
              <a:rPr kumimoji="1" lang="en-US" altLang="zh-CN" dirty="0" err="1">
                <a:latin typeface="STZhongsong" panose="02010600040101010101" pitchFamily="2" charset="-122"/>
                <a:ea typeface="STZhongsong" panose="02010600040101010101" pitchFamily="2" charset="-122"/>
              </a:rPr>
              <a:t>synset</a:t>
            </a:r>
            <a:endParaRPr kumimoji="1" lang="en-US" altLang="zh-CN" dirty="0">
              <a:latin typeface="STZhongsong" panose="02010600040101010101" pitchFamily="2" charset="-122"/>
              <a:ea typeface="STZhongsong" panose="02010600040101010101" pitchFamily="2" charset="-122"/>
            </a:endParaRPr>
          </a:p>
          <a:p>
            <a:pPr lvl="1" algn="just"/>
            <a:r>
              <a:rPr kumimoji="1" lang="zh-CN" altLang="en-US" dirty="0">
                <a:latin typeface="STZhongsong" panose="02010600040101010101" pitchFamily="2" charset="-122"/>
                <a:ea typeface="STZhongsong" panose="02010600040101010101" pitchFamily="2" charset="-122"/>
              </a:rPr>
              <a:t>利用</a:t>
            </a:r>
            <a:r>
              <a:rPr kumimoji="1" lang="en-US" altLang="zh-CN" dirty="0" err="1">
                <a:latin typeface="STZhongsong" panose="02010600040101010101" pitchFamily="2" charset="-122"/>
                <a:ea typeface="STZhongsong" panose="02010600040101010101" pitchFamily="2" charset="-122"/>
              </a:rPr>
              <a:t>HowNet</a:t>
            </a:r>
            <a:r>
              <a:rPr kumimoji="1" lang="zh-CN" altLang="en-US" dirty="0">
                <a:latin typeface="STZhongsong" panose="02010600040101010101" pitchFamily="2" charset="-122"/>
                <a:ea typeface="STZhongsong" panose="02010600040101010101" pitchFamily="2" charset="-122"/>
              </a:rPr>
              <a:t>确定候选义原</a:t>
            </a:r>
            <a:endParaRPr kumimoji="1" lang="en-US" altLang="zh-CN" dirty="0">
              <a:latin typeface="STZhongsong" panose="02010600040101010101" pitchFamily="2" charset="-122"/>
              <a:ea typeface="STZhongsong" panose="02010600040101010101" pitchFamily="2" charset="-122"/>
            </a:endParaRPr>
          </a:p>
          <a:p>
            <a:pPr lvl="1" algn="just"/>
            <a:r>
              <a:rPr kumimoji="1" lang="zh-CN" altLang="en-US" dirty="0">
                <a:latin typeface="STZhongsong" panose="02010600040101010101" pitchFamily="2" charset="-122"/>
                <a:ea typeface="STZhongsong" panose="02010600040101010101" pitchFamily="2" charset="-122"/>
              </a:rPr>
              <a:t>人工为</a:t>
            </a:r>
            <a:r>
              <a:rPr kumimoji="1" lang="en-US" altLang="zh-CN" dirty="0" err="1">
                <a:latin typeface="STZhongsong" panose="02010600040101010101" pitchFamily="2" charset="-122"/>
                <a:ea typeface="STZhongsong" panose="02010600040101010101" pitchFamily="2" charset="-122"/>
              </a:rPr>
              <a:t>synset</a:t>
            </a:r>
            <a:r>
              <a:rPr kumimoji="1" lang="zh-CN" altLang="en-US" dirty="0">
                <a:latin typeface="STZhongsong" panose="02010600040101010101" pitchFamily="2" charset="-122"/>
                <a:ea typeface="STZhongsong" panose="02010600040101010101" pitchFamily="2" charset="-122"/>
              </a:rPr>
              <a:t>标注义原</a:t>
            </a:r>
            <a:endParaRPr kumimoji="1" lang="en-US" altLang="zh-CN" dirty="0">
              <a:latin typeface="STZhongsong" panose="02010600040101010101" pitchFamily="2" charset="-122"/>
              <a:ea typeface="STZhongsong" panose="02010600040101010101" pitchFamily="2" charset="-122"/>
            </a:endParaRPr>
          </a:p>
          <a:p>
            <a:pPr algn="just"/>
            <a:r>
              <a:rPr kumimoji="1" lang="zh-CN" altLang="en-US" dirty="0">
                <a:latin typeface="STZhongsong" panose="02010600040101010101" pitchFamily="2" charset="-122"/>
                <a:ea typeface="STZhongsong" panose="02010600040101010101" pitchFamily="2" charset="-122"/>
              </a:rPr>
              <a:t>数据集统计（分词性）</a:t>
            </a:r>
            <a:endParaRPr kumimoji="1" lang="en-US" altLang="zh-CN" dirty="0">
              <a:latin typeface="STZhongsong" panose="02010600040101010101" pitchFamily="2" charset="-122"/>
              <a:ea typeface="STZhongsong" panose="02010600040101010101" pitchFamily="2" charset="-122"/>
            </a:endParaRPr>
          </a:p>
          <a:p>
            <a:pPr algn="just"/>
            <a:endParaRPr kumimoji="1" lang="en-US" altLang="zh-CN" dirty="0">
              <a:latin typeface="STZhongsong" panose="02010600040101010101" pitchFamily="2" charset="-122"/>
              <a:ea typeface="STZhongsong" panose="02010600040101010101" pitchFamily="2" charset="-122"/>
            </a:endParaRPr>
          </a:p>
          <a:p>
            <a:pPr algn="just"/>
            <a:endParaRPr kumimoji="1" lang="en-US" altLang="zh-CN" dirty="0">
              <a:latin typeface="STZhongsong" panose="02010600040101010101" pitchFamily="2" charset="-122"/>
              <a:ea typeface="STZhongsong" panose="02010600040101010101" pitchFamily="2" charset="-122"/>
            </a:endParaRPr>
          </a:p>
          <a:p>
            <a:pPr algn="just"/>
            <a:endParaRPr kumimoji="1" lang="en-US" altLang="zh-CN" dirty="0">
              <a:latin typeface="STZhongsong" panose="02010600040101010101" pitchFamily="2" charset="-122"/>
              <a:ea typeface="STZhongsong" panose="02010600040101010101" pitchFamily="2" charset="-122"/>
            </a:endParaRPr>
          </a:p>
        </p:txBody>
      </p:sp>
      <p:sp>
        <p:nvSpPr>
          <p:cNvPr id="4" name="幻灯片编号占位符 3"/>
          <p:cNvSpPr>
            <a:spLocks noGrp="1"/>
          </p:cNvSpPr>
          <p:nvPr>
            <p:ph type="sldNum" sz="quarter" idx="12"/>
          </p:nvPr>
        </p:nvSpPr>
        <p:spPr>
          <a:xfrm>
            <a:off x="4628198" y="3416538"/>
            <a:ext cx="1474470" cy="196255"/>
          </a:xfrm>
        </p:spPr>
        <p:txBody>
          <a:bodyPr/>
          <a:lstStyle/>
          <a:p>
            <a:fld id="{98C2DAD9-B451-4972-BB49-7BC7F8CE3F02}" type="slidenum">
              <a:rPr lang="zh-CN" altLang="en-US" smtClean="0"/>
              <a:pPr/>
              <a:t>10</a:t>
            </a:fld>
            <a:endParaRPr lang="zh-CN" altLang="en-US" dirty="0"/>
          </a:p>
        </p:txBody>
      </p:sp>
      <p:sp>
        <p:nvSpPr>
          <p:cNvPr id="15" name="标题 1">
            <a:extLst>
              <a:ext uri="{FF2B5EF4-FFF2-40B4-BE49-F238E27FC236}">
                <a16:creationId xmlns:a16="http://schemas.microsoft.com/office/drawing/2014/main" id="{90F64E28-FAB3-46D8-866C-52DDA9080FD7}"/>
              </a:ext>
            </a:extLst>
          </p:cNvPr>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lang="en-US" altLang="zh-CN" sz="2470" dirty="0" err="1">
                <a:latin typeface="STZhongsong" panose="02010600040101010101" pitchFamily="2" charset="-122"/>
                <a:ea typeface="STZhongsong" panose="02010600040101010101" pitchFamily="2" charset="-122"/>
              </a:rPr>
              <a:t>BabelSememe</a:t>
            </a:r>
            <a:r>
              <a:rPr lang="zh-CN" altLang="en-US" sz="2470" dirty="0">
                <a:latin typeface="STZhongsong" panose="02010600040101010101" pitchFamily="2" charset="-122"/>
                <a:ea typeface="STZhongsong" panose="02010600040101010101" pitchFamily="2" charset="-122"/>
              </a:rPr>
              <a:t>数据集</a:t>
            </a:r>
          </a:p>
        </p:txBody>
      </p:sp>
      <p:pic>
        <p:nvPicPr>
          <p:cNvPr id="7" name="Picture 6"/>
          <p:cNvPicPr>
            <a:picLocks noChangeAspect="1"/>
          </p:cNvPicPr>
          <p:nvPr/>
        </p:nvPicPr>
        <p:blipFill rotWithShape="1">
          <a:blip r:embed="rId3"/>
          <a:srcRect b="10266"/>
          <a:stretch/>
        </p:blipFill>
        <p:spPr>
          <a:xfrm>
            <a:off x="2775476" y="608927"/>
            <a:ext cx="3705444" cy="1423988"/>
          </a:xfrm>
          <a:prstGeom prst="rect">
            <a:avLst/>
          </a:prstGeom>
          <a:solidFill>
            <a:srgbClr val="FF644E"/>
          </a:solidFill>
        </p:spPr>
      </p:pic>
      <p:sp>
        <p:nvSpPr>
          <p:cNvPr id="8" name="矩形 7">
            <a:extLst>
              <a:ext uri="{FF2B5EF4-FFF2-40B4-BE49-F238E27FC236}">
                <a16:creationId xmlns:a16="http://schemas.microsoft.com/office/drawing/2014/main" id="{A723D89C-991F-0A48-8F68-67E75EF0073A}"/>
              </a:ext>
            </a:extLst>
          </p:cNvPr>
          <p:cNvSpPr/>
          <p:nvPr/>
        </p:nvSpPr>
        <p:spPr>
          <a:xfrm>
            <a:off x="3200821" y="1986829"/>
            <a:ext cx="1272049" cy="253916"/>
          </a:xfrm>
          <a:prstGeom prst="rect">
            <a:avLst/>
          </a:prstGeom>
        </p:spPr>
        <p:txBody>
          <a:bodyPr wrap="square">
            <a:spAutoFit/>
          </a:bodyPr>
          <a:lstStyle/>
          <a:p>
            <a:r>
              <a:rPr kumimoji="1" lang="en-US" altLang="zh-CN" sz="1050" dirty="0" err="1">
                <a:latin typeface="STZhongsong" panose="02010600040101010101" pitchFamily="2" charset="-122"/>
                <a:ea typeface="STZhongsong" panose="02010600040101010101" pitchFamily="2" charset="-122"/>
              </a:rPr>
              <a:t>BabelNet</a:t>
            </a:r>
            <a:r>
              <a:rPr kumimoji="1" lang="zh-CN" altLang="en-US" sz="1050" dirty="0">
                <a:latin typeface="STZhongsong" panose="02010600040101010101" pitchFamily="2" charset="-122"/>
                <a:ea typeface="STZhongsong" panose="02010600040101010101" pitchFamily="2" charset="-122"/>
              </a:rPr>
              <a:t> </a:t>
            </a:r>
            <a:r>
              <a:rPr kumimoji="1" lang="en-US" altLang="zh-CN" sz="1050" dirty="0">
                <a:latin typeface="STZhongsong" panose="02010600040101010101" pitchFamily="2" charset="-122"/>
                <a:ea typeface="STZhongsong" panose="02010600040101010101" pitchFamily="2" charset="-122"/>
              </a:rPr>
              <a:t>synset</a:t>
            </a:r>
            <a:endParaRPr lang="zh-CN" altLang="en-US" sz="1050" dirty="0"/>
          </a:p>
        </p:txBody>
      </p:sp>
      <p:sp>
        <p:nvSpPr>
          <p:cNvPr id="9" name="矩形 8">
            <a:extLst>
              <a:ext uri="{FF2B5EF4-FFF2-40B4-BE49-F238E27FC236}">
                <a16:creationId xmlns:a16="http://schemas.microsoft.com/office/drawing/2014/main" id="{A8E1B41D-F341-914E-B108-9FB173334198}"/>
              </a:ext>
            </a:extLst>
          </p:cNvPr>
          <p:cNvSpPr/>
          <p:nvPr/>
        </p:nvSpPr>
        <p:spPr>
          <a:xfrm>
            <a:off x="5758202" y="1986829"/>
            <a:ext cx="485166" cy="253916"/>
          </a:xfrm>
          <a:prstGeom prst="rect">
            <a:avLst/>
          </a:prstGeom>
        </p:spPr>
        <p:txBody>
          <a:bodyPr wrap="square">
            <a:spAutoFit/>
          </a:bodyPr>
          <a:lstStyle/>
          <a:p>
            <a:r>
              <a:rPr kumimoji="1" lang="zh-CN" altLang="en-US" sz="1050" dirty="0">
                <a:latin typeface="STZhongsong" panose="02010600040101010101" pitchFamily="2" charset="-122"/>
                <a:ea typeface="STZhongsong" panose="02010600040101010101" pitchFamily="2" charset="-122"/>
              </a:rPr>
              <a:t>义原</a:t>
            </a:r>
            <a:endParaRPr lang="zh-CN" altLang="en-US" sz="1050" dirty="0"/>
          </a:p>
        </p:txBody>
      </p:sp>
      <p:pic>
        <p:nvPicPr>
          <p:cNvPr id="10" name="Picture 1">
            <a:extLst>
              <a:ext uri="{FF2B5EF4-FFF2-40B4-BE49-F238E27FC236}">
                <a16:creationId xmlns:a16="http://schemas.microsoft.com/office/drawing/2014/main" id="{6211BC7A-0E2B-724D-BC42-9514B7C603AE}"/>
              </a:ext>
            </a:extLst>
          </p:cNvPr>
          <p:cNvPicPr>
            <a:picLocks noChangeAspect="1"/>
          </p:cNvPicPr>
          <p:nvPr/>
        </p:nvPicPr>
        <p:blipFill rotWithShape="1">
          <a:blip r:embed="rId4"/>
          <a:srcRect l="2386" t="6428" r="1531" b="38756"/>
          <a:stretch/>
        </p:blipFill>
        <p:spPr>
          <a:xfrm>
            <a:off x="642309" y="2643143"/>
            <a:ext cx="4518475" cy="868210"/>
          </a:xfrm>
          <a:prstGeom prst="rect">
            <a:avLst/>
          </a:prstGeom>
        </p:spPr>
      </p:pic>
    </p:spTree>
    <p:extLst>
      <p:ext uri="{BB962C8B-B14F-4D97-AF65-F5344CB8AC3E}">
        <p14:creationId xmlns:p14="http://schemas.microsoft.com/office/powerpoint/2010/main" val="4209895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125964" y="648790"/>
            <a:ext cx="6467911" cy="462446"/>
          </a:xfrm>
        </p:spPr>
        <p:txBody>
          <a:bodyPr>
            <a:normAutofit/>
          </a:bodyPr>
          <a:lstStyle/>
          <a:p>
            <a:pPr algn="just"/>
            <a:r>
              <a:rPr kumimoji="1" lang="en-US" altLang="zh-CN" dirty="0">
                <a:latin typeface="STZhongsong" panose="02010600040101010101" pitchFamily="2" charset="-122"/>
                <a:ea typeface="STZhongsong" panose="02010600040101010101" pitchFamily="2" charset="-122"/>
              </a:rPr>
              <a:t>Sememe Prediction for </a:t>
            </a:r>
            <a:r>
              <a:rPr kumimoji="1" lang="en-US" altLang="zh-CN" dirty="0" err="1">
                <a:latin typeface="STZhongsong" panose="02010600040101010101" pitchFamily="2" charset="-122"/>
                <a:ea typeface="STZhongsong" panose="02010600040101010101" pitchFamily="2" charset="-122"/>
              </a:rPr>
              <a:t>BabelNet</a:t>
            </a:r>
            <a:r>
              <a:rPr kumimoji="1" lang="en-US" altLang="zh-CN" dirty="0">
                <a:latin typeface="STZhongsong" panose="02010600040101010101" pitchFamily="2" charset="-122"/>
                <a:ea typeface="STZhongsong" panose="02010600040101010101" pitchFamily="2" charset="-122"/>
              </a:rPr>
              <a:t> Synsets (SPBS)</a:t>
            </a:r>
          </a:p>
          <a:p>
            <a:pPr algn="just"/>
            <a:endParaRPr kumimoji="1" lang="en-US" altLang="zh-CN" dirty="0">
              <a:latin typeface="STZhongsong" panose="02010600040101010101" pitchFamily="2" charset="-122"/>
              <a:ea typeface="STZhongsong" panose="02010600040101010101" pitchFamily="2" charset="-122"/>
            </a:endParaRPr>
          </a:p>
          <a:p>
            <a:pPr algn="just"/>
            <a:endParaRPr kumimoji="1" lang="en-US" altLang="zh-CN" dirty="0">
              <a:latin typeface="STZhongsong" panose="02010600040101010101" pitchFamily="2" charset="-122"/>
              <a:ea typeface="STZhongsong" panose="02010600040101010101" pitchFamily="2" charset="-122"/>
            </a:endParaRPr>
          </a:p>
          <a:p>
            <a:pPr algn="just"/>
            <a:endParaRPr kumimoji="1" lang="en-US" altLang="zh-CN" dirty="0">
              <a:latin typeface="STZhongsong" panose="02010600040101010101" pitchFamily="2" charset="-122"/>
              <a:ea typeface="STZhongsong" panose="02010600040101010101" pitchFamily="2" charset="-122"/>
            </a:endParaRPr>
          </a:p>
          <a:p>
            <a:pPr algn="just"/>
            <a:endParaRPr kumimoji="1" lang="en-US" altLang="zh-CN" dirty="0">
              <a:latin typeface="STZhongsong" panose="02010600040101010101" pitchFamily="2" charset="-122"/>
              <a:ea typeface="STZhongsong" panose="02010600040101010101" pitchFamily="2" charset="-122"/>
            </a:endParaRPr>
          </a:p>
        </p:txBody>
      </p:sp>
      <p:sp>
        <p:nvSpPr>
          <p:cNvPr id="4" name="幻灯片编号占位符 3"/>
          <p:cNvSpPr>
            <a:spLocks noGrp="1"/>
          </p:cNvSpPr>
          <p:nvPr>
            <p:ph type="sldNum" sz="quarter" idx="12"/>
          </p:nvPr>
        </p:nvSpPr>
        <p:spPr>
          <a:xfrm>
            <a:off x="4628198" y="3416538"/>
            <a:ext cx="1474470" cy="196255"/>
          </a:xfrm>
        </p:spPr>
        <p:txBody>
          <a:bodyPr/>
          <a:lstStyle/>
          <a:p>
            <a:fld id="{98C2DAD9-B451-4972-BB49-7BC7F8CE3F02}" type="slidenum">
              <a:rPr lang="zh-CN" altLang="en-US" smtClean="0"/>
              <a:pPr/>
              <a:t>11</a:t>
            </a:fld>
            <a:endParaRPr lang="zh-CN" altLang="en-US" dirty="0"/>
          </a:p>
        </p:txBody>
      </p:sp>
      <p:sp>
        <p:nvSpPr>
          <p:cNvPr id="7" name="标题 1"/>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kumimoji="1" lang="en-US" altLang="zh-CN" sz="2470" dirty="0" err="1">
                <a:latin typeface="STZhongsong" panose="02010600040101010101" pitchFamily="2" charset="-122"/>
                <a:ea typeface="STZhongsong" panose="02010600040101010101" pitchFamily="2" charset="-122"/>
              </a:rPr>
              <a:t>BabelNet</a:t>
            </a:r>
            <a:r>
              <a:rPr kumimoji="1" lang="zh-CN" altLang="en-US" sz="2470" dirty="0">
                <a:latin typeface="STZhongsong" panose="02010600040101010101" pitchFamily="2" charset="-122"/>
                <a:ea typeface="STZhongsong" panose="02010600040101010101" pitchFamily="2" charset="-122"/>
              </a:rPr>
              <a:t> </a:t>
            </a:r>
            <a:r>
              <a:rPr kumimoji="1" lang="en-US" altLang="zh-CN" sz="2470" dirty="0">
                <a:latin typeface="STZhongsong" panose="02010600040101010101" pitchFamily="2" charset="-122"/>
                <a:ea typeface="STZhongsong" panose="02010600040101010101" pitchFamily="2" charset="-122"/>
              </a:rPr>
              <a:t>Synset</a:t>
            </a:r>
            <a:r>
              <a:rPr kumimoji="1" lang="zh-CN" altLang="en-US" sz="2470" dirty="0">
                <a:latin typeface="STZhongsong" panose="02010600040101010101" pitchFamily="2" charset="-122"/>
                <a:ea typeface="STZhongsong" panose="02010600040101010101" pitchFamily="2" charset="-122"/>
              </a:rPr>
              <a:t>义原预测</a:t>
            </a:r>
            <a:r>
              <a:rPr kumimoji="1" lang="en-US" altLang="zh-CN" sz="2470" dirty="0">
                <a:latin typeface="STZhongsong" panose="02010600040101010101" pitchFamily="2" charset="-122"/>
                <a:ea typeface="STZhongsong" panose="02010600040101010101" pitchFamily="2" charset="-122"/>
              </a:rPr>
              <a:t>—</a:t>
            </a:r>
            <a:r>
              <a:rPr kumimoji="1" lang="zh-CN" altLang="en-US" sz="2470" dirty="0">
                <a:latin typeface="STZhongsong" panose="02010600040101010101" pitchFamily="2" charset="-122"/>
                <a:ea typeface="STZhongsong" panose="02010600040101010101" pitchFamily="2" charset="-122"/>
              </a:rPr>
              <a:t>任务定义</a:t>
            </a:r>
            <a:endParaRPr kumimoji="1" lang="en-US" altLang="zh-CN" sz="2470" dirty="0">
              <a:latin typeface="STZhongsong" panose="02010600040101010101" pitchFamily="2" charset="-122"/>
              <a:ea typeface="STZhongsong" panose="02010600040101010101" pitchFamily="2" charset="-122"/>
            </a:endParaRPr>
          </a:p>
        </p:txBody>
      </p:sp>
      <p:sp>
        <p:nvSpPr>
          <p:cNvPr id="3" name="TextBox 2"/>
          <p:cNvSpPr txBox="1"/>
          <p:nvPr/>
        </p:nvSpPr>
        <p:spPr>
          <a:xfrm>
            <a:off x="1243012" y="1899883"/>
            <a:ext cx="4127339" cy="1254189"/>
          </a:xfrm>
          <a:prstGeom prst="rect">
            <a:avLst/>
          </a:prstGeom>
          <a:noFill/>
        </p:spPr>
        <p:txBody>
          <a:bodyPr wrap="square" rtlCol="0">
            <a:spAutoFit/>
          </a:bodyPr>
          <a:lstStyle/>
          <a:p>
            <a:r>
              <a:rPr lang="zh-CN" altLang="en-US" sz="1510" dirty="0">
                <a:latin typeface="华文中宋" panose="02010600040101010101" pitchFamily="2" charset="-122"/>
                <a:ea typeface="华文中宋" panose="02010600040101010101" pitchFamily="2" charset="-122"/>
              </a:rPr>
              <a:t>对</a:t>
            </a:r>
            <a:r>
              <a:rPr lang="en-US" altLang="zh-CN" sz="1510" dirty="0" err="1">
                <a:latin typeface="华文中宋" panose="02010600040101010101" pitchFamily="2" charset="-122"/>
                <a:ea typeface="华文中宋" panose="02010600040101010101" pitchFamily="2" charset="-122"/>
              </a:rPr>
              <a:t>BabelNet</a:t>
            </a:r>
            <a:r>
              <a:rPr lang="zh-CN" altLang="en-US" sz="1510" dirty="0">
                <a:latin typeface="华文中宋" panose="02010600040101010101" pitchFamily="2" charset="-122"/>
                <a:ea typeface="华文中宋" panose="02010600040101010101" pitchFamily="2" charset="-122"/>
              </a:rPr>
              <a:t>的一个</a:t>
            </a:r>
            <a:r>
              <a:rPr lang="en-US" altLang="zh-CN" sz="1510" dirty="0" err="1">
                <a:latin typeface="华文中宋" panose="02010600040101010101" pitchFamily="2" charset="-122"/>
                <a:ea typeface="华文中宋" panose="02010600040101010101" pitchFamily="2" charset="-122"/>
              </a:rPr>
              <a:t>Synset</a:t>
            </a:r>
            <a:r>
              <a:rPr lang="en-US" altLang="zh-CN" sz="1510" dirty="0">
                <a:latin typeface="华文中宋" panose="02010600040101010101" pitchFamily="2" charset="-122"/>
                <a:ea typeface="华文中宋" panose="02010600040101010101" pitchFamily="2" charset="-122"/>
              </a:rPr>
              <a:t> “b”</a:t>
            </a:r>
            <a:r>
              <a:rPr lang="zh-CN" altLang="en-US" sz="1510" dirty="0">
                <a:latin typeface="华文中宋" panose="02010600040101010101" pitchFamily="2" charset="-122"/>
                <a:ea typeface="华文中宋" panose="02010600040101010101" pitchFamily="2" charset="-122"/>
              </a:rPr>
              <a:t>的义原集合</a:t>
            </a:r>
            <a:endParaRPr lang="en-US" altLang="zh-CN" sz="1510" dirty="0">
              <a:latin typeface="华文中宋" panose="02010600040101010101" pitchFamily="2" charset="-122"/>
              <a:ea typeface="华文中宋" panose="02010600040101010101" pitchFamily="2" charset="-122"/>
            </a:endParaRPr>
          </a:p>
          <a:p>
            <a:endParaRPr lang="en-US" altLang="zh-CN" sz="1510" dirty="0">
              <a:latin typeface="华文中宋" panose="02010600040101010101" pitchFamily="2" charset="-122"/>
              <a:ea typeface="华文中宋" panose="02010600040101010101" pitchFamily="2" charset="-122"/>
            </a:endParaRPr>
          </a:p>
          <a:p>
            <a:r>
              <a:rPr lang="zh-CN" altLang="en-US" sz="1510" dirty="0">
                <a:latin typeface="华文中宋" panose="02010600040101010101" pitchFamily="2" charset="-122"/>
                <a:ea typeface="华文中宋" panose="02010600040101010101" pitchFamily="2" charset="-122"/>
              </a:rPr>
              <a:t>给定</a:t>
            </a:r>
            <a:r>
              <a:rPr lang="en-US" altLang="zh-CN" sz="1510" dirty="0">
                <a:latin typeface="华文中宋" panose="02010600040101010101" pitchFamily="2" charset="-122"/>
                <a:ea typeface="华文中宋" panose="02010600040101010101" pitchFamily="2" charset="-122"/>
              </a:rPr>
              <a:t>b</a:t>
            </a:r>
            <a:r>
              <a:rPr lang="zh-CN" altLang="en-US" sz="1510" dirty="0">
                <a:latin typeface="华文中宋" panose="02010600040101010101" pitchFamily="2" charset="-122"/>
                <a:ea typeface="华文中宋" panose="02010600040101010101" pitchFamily="2" charset="-122"/>
              </a:rPr>
              <a:t>时，义原</a:t>
            </a:r>
            <a:r>
              <a:rPr lang="en-US" altLang="zh-CN" sz="1510" dirty="0">
                <a:latin typeface="华文中宋" panose="02010600040101010101" pitchFamily="2" charset="-122"/>
                <a:ea typeface="华文中宋" panose="02010600040101010101" pitchFamily="2" charset="-122"/>
              </a:rPr>
              <a:t>s</a:t>
            </a:r>
            <a:r>
              <a:rPr lang="zh-CN" altLang="en-US" sz="1510" dirty="0">
                <a:latin typeface="华文中宋" panose="02010600040101010101" pitchFamily="2" charset="-122"/>
                <a:ea typeface="华文中宋" panose="02010600040101010101" pitchFamily="2" charset="-122"/>
              </a:rPr>
              <a:t>的预测分数</a:t>
            </a:r>
            <a:endParaRPr lang="en-US" altLang="zh-CN" sz="1510" dirty="0">
              <a:latin typeface="华文中宋" panose="02010600040101010101" pitchFamily="2" charset="-122"/>
              <a:ea typeface="华文中宋" panose="02010600040101010101" pitchFamily="2" charset="-122"/>
            </a:endParaRPr>
          </a:p>
          <a:p>
            <a:endParaRPr lang="en-US" altLang="zh-CN" sz="1510" dirty="0">
              <a:latin typeface="华文中宋" panose="02010600040101010101" pitchFamily="2" charset="-122"/>
              <a:ea typeface="华文中宋" panose="02010600040101010101" pitchFamily="2" charset="-122"/>
            </a:endParaRPr>
          </a:p>
          <a:p>
            <a:r>
              <a:rPr lang="zh-CN" altLang="en-US" sz="1510" dirty="0">
                <a:latin typeface="华文中宋" panose="02010600040101010101" pitchFamily="2" charset="-122"/>
                <a:ea typeface="华文中宋" panose="02010600040101010101" pitchFamily="2" charset="-122"/>
              </a:rPr>
              <a:t>分数阈值</a:t>
            </a:r>
          </a:p>
        </p:txBody>
      </p:sp>
      <p:pic>
        <p:nvPicPr>
          <p:cNvPr id="10" name="Picture 9"/>
          <p:cNvPicPr>
            <a:picLocks noChangeAspect="1"/>
          </p:cNvPicPr>
          <p:nvPr/>
        </p:nvPicPr>
        <p:blipFill>
          <a:blip r:embed="rId3"/>
          <a:stretch>
            <a:fillRect/>
          </a:stretch>
        </p:blipFill>
        <p:spPr>
          <a:xfrm>
            <a:off x="893601" y="1125319"/>
            <a:ext cx="3302888" cy="515179"/>
          </a:xfrm>
          <a:prstGeom prst="rect">
            <a:avLst/>
          </a:prstGeom>
        </p:spPr>
      </p:pic>
      <p:pic>
        <p:nvPicPr>
          <p:cNvPr id="11" name="Picture 10"/>
          <p:cNvPicPr>
            <a:picLocks noChangeAspect="1"/>
          </p:cNvPicPr>
          <p:nvPr/>
        </p:nvPicPr>
        <p:blipFill rotWithShape="1">
          <a:blip r:embed="rId3"/>
          <a:srcRect t="3964" r="89585"/>
          <a:stretch/>
        </p:blipFill>
        <p:spPr>
          <a:xfrm>
            <a:off x="861582" y="1927445"/>
            <a:ext cx="215503" cy="309942"/>
          </a:xfrm>
          <a:prstGeom prst="rect">
            <a:avLst/>
          </a:prstGeom>
        </p:spPr>
      </p:pic>
      <p:pic>
        <p:nvPicPr>
          <p:cNvPr id="12" name="Picture 11"/>
          <p:cNvPicPr>
            <a:picLocks noChangeAspect="1"/>
          </p:cNvPicPr>
          <p:nvPr/>
        </p:nvPicPr>
        <p:blipFill rotWithShape="1">
          <a:blip r:embed="rId3"/>
          <a:srcRect l="51785" t="9178" r="22333" b="6275"/>
          <a:stretch/>
        </p:blipFill>
        <p:spPr>
          <a:xfrm>
            <a:off x="706707" y="2404284"/>
            <a:ext cx="471252" cy="240100"/>
          </a:xfrm>
          <a:prstGeom prst="rect">
            <a:avLst/>
          </a:prstGeom>
        </p:spPr>
      </p:pic>
      <p:pic>
        <p:nvPicPr>
          <p:cNvPr id="13" name="Picture 12"/>
          <p:cNvPicPr>
            <a:picLocks noChangeAspect="1"/>
          </p:cNvPicPr>
          <p:nvPr/>
        </p:nvPicPr>
        <p:blipFill rotWithShape="1">
          <a:blip r:embed="rId3"/>
          <a:srcRect l="90146" t="20450" r="4449" b="22095"/>
          <a:stretch/>
        </p:blipFill>
        <p:spPr>
          <a:xfrm>
            <a:off x="893601" y="2890876"/>
            <a:ext cx="133071" cy="220594"/>
          </a:xfrm>
          <a:prstGeom prst="rect">
            <a:avLst/>
          </a:prstGeom>
        </p:spPr>
      </p:pic>
    </p:spTree>
    <p:extLst>
      <p:ext uri="{BB962C8B-B14F-4D97-AF65-F5344CB8AC3E}">
        <p14:creationId xmlns:p14="http://schemas.microsoft.com/office/powerpoint/2010/main" val="1066304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206831" y="645079"/>
            <a:ext cx="5382934" cy="322979"/>
          </a:xfrm>
        </p:spPr>
        <p:txBody>
          <a:bodyPr>
            <a:normAutofit/>
          </a:bodyPr>
          <a:lstStyle/>
          <a:p>
            <a:pPr algn="just"/>
            <a:r>
              <a:rPr kumimoji="1" lang="en-US" altLang="zh-CN" dirty="0">
                <a:latin typeface="STZhongsong" panose="02010600040101010101" pitchFamily="2" charset="-122"/>
                <a:ea typeface="STZhongsong" panose="02010600040101010101" pitchFamily="2" charset="-122"/>
              </a:rPr>
              <a:t>SPBS-Semantic Representation</a:t>
            </a:r>
            <a:r>
              <a:rPr kumimoji="1" lang="zh-CN" altLang="en-US" dirty="0">
                <a:latin typeface="STZhongsong" panose="02010600040101010101" pitchFamily="2" charset="-122"/>
                <a:ea typeface="STZhongsong" panose="02010600040101010101" pitchFamily="2" charset="-122"/>
              </a:rPr>
              <a:t> </a:t>
            </a:r>
            <a:r>
              <a:rPr kumimoji="1" lang="en-US" altLang="zh-CN" dirty="0">
                <a:latin typeface="STZhongsong" panose="02010600040101010101" pitchFamily="2" charset="-122"/>
                <a:ea typeface="STZhongsong" panose="02010600040101010101" pitchFamily="2" charset="-122"/>
              </a:rPr>
              <a:t>(SPBS-SR)</a:t>
            </a:r>
          </a:p>
          <a:p>
            <a:pPr lvl="1" algn="just"/>
            <a:endParaRPr kumimoji="1" lang="en-US" altLang="zh-CN" dirty="0">
              <a:latin typeface="STZhongsong" panose="02010600040101010101" pitchFamily="2" charset="-122"/>
              <a:ea typeface="STZhongsong" panose="02010600040101010101" pitchFamily="2" charset="-122"/>
            </a:endParaRPr>
          </a:p>
          <a:p>
            <a:pPr algn="just"/>
            <a:endParaRPr kumimoji="1" lang="en-US" altLang="zh-CN" dirty="0">
              <a:latin typeface="STZhongsong" panose="02010600040101010101" pitchFamily="2" charset="-122"/>
              <a:ea typeface="STZhongsong" panose="02010600040101010101" pitchFamily="2" charset="-122"/>
            </a:endParaRPr>
          </a:p>
        </p:txBody>
      </p:sp>
      <p:sp>
        <p:nvSpPr>
          <p:cNvPr id="4" name="幻灯片编号占位符 3"/>
          <p:cNvSpPr>
            <a:spLocks noGrp="1"/>
          </p:cNvSpPr>
          <p:nvPr>
            <p:ph type="sldNum" sz="quarter" idx="12"/>
          </p:nvPr>
        </p:nvSpPr>
        <p:spPr/>
        <p:txBody>
          <a:bodyPr/>
          <a:lstStyle/>
          <a:p>
            <a:fld id="{98C2DAD9-B451-4972-BB49-7BC7F8CE3F02}" type="slidenum">
              <a:rPr lang="zh-CN" altLang="en-US" smtClean="0"/>
              <a:pPr/>
              <a:t>12</a:t>
            </a:fld>
            <a:endParaRPr lang="zh-CN" altLang="en-US" dirty="0"/>
          </a:p>
        </p:txBody>
      </p:sp>
      <p:sp>
        <p:nvSpPr>
          <p:cNvPr id="7" name="标题 1"/>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lang="zh-CN" altLang="en-US" sz="2470" dirty="0">
                <a:latin typeface="STZhongsong" panose="02010600040101010101" pitchFamily="2" charset="-122"/>
                <a:ea typeface="STZhongsong" panose="02010600040101010101" pitchFamily="2" charset="-122"/>
              </a:rPr>
              <a:t>方法一：基于语义表示的</a:t>
            </a:r>
            <a:r>
              <a:rPr lang="en-US" altLang="zh-CN" sz="2470" dirty="0" err="1">
                <a:latin typeface="STZhongsong" panose="02010600040101010101" pitchFamily="2" charset="-122"/>
                <a:ea typeface="STZhongsong" panose="02010600040101010101" pitchFamily="2" charset="-122"/>
              </a:rPr>
              <a:t>BabelNet</a:t>
            </a:r>
            <a:r>
              <a:rPr lang="zh-CN" altLang="en-US" sz="2470" dirty="0">
                <a:latin typeface="STZhongsong" panose="02010600040101010101" pitchFamily="2" charset="-122"/>
                <a:ea typeface="STZhongsong" panose="02010600040101010101" pitchFamily="2" charset="-122"/>
              </a:rPr>
              <a:t>义原预测</a:t>
            </a:r>
          </a:p>
        </p:txBody>
      </p:sp>
      <p:sp>
        <p:nvSpPr>
          <p:cNvPr id="9" name="TextBox 7">
            <a:extLst>
              <a:ext uri="{FF2B5EF4-FFF2-40B4-BE49-F238E27FC236}">
                <a16:creationId xmlns:a16="http://schemas.microsoft.com/office/drawing/2014/main" id="{82C5AC03-89B4-1845-A18E-C7D8F679273C}"/>
              </a:ext>
            </a:extLst>
          </p:cNvPr>
          <p:cNvSpPr txBox="1"/>
          <p:nvPr/>
        </p:nvSpPr>
        <p:spPr>
          <a:xfrm>
            <a:off x="3276600" y="1564889"/>
            <a:ext cx="3237390" cy="1015663"/>
          </a:xfrm>
          <a:prstGeom prst="rect">
            <a:avLst/>
          </a:prstGeom>
          <a:noFill/>
        </p:spPr>
        <p:txBody>
          <a:bodyPr wrap="square" rtlCol="0">
            <a:spAutoFit/>
          </a:bodyPr>
          <a:lstStyle/>
          <a:p>
            <a:r>
              <a:rPr lang="zh-CN" altLang="en-US" sz="1200" dirty="0">
                <a:latin typeface="华文中宋" panose="02010600040101010101" pitchFamily="2" charset="-122"/>
                <a:ea typeface="华文中宋" panose="02010600040101010101" pitchFamily="2" charset="-122"/>
              </a:rPr>
              <a:t>“</a:t>
            </a:r>
            <a:r>
              <a:rPr lang="en-US" altLang="zh-CN" sz="1200" dirty="0">
                <a:latin typeface="华文中宋" panose="02010600040101010101" pitchFamily="2" charset="-122"/>
                <a:ea typeface="华文中宋" panose="02010600040101010101" pitchFamily="2" charset="-122"/>
              </a:rPr>
              <a:t>husband</a:t>
            </a:r>
            <a:r>
              <a:rPr lang="zh-CN" altLang="en-US" sz="1200" dirty="0">
                <a:latin typeface="华文中宋" panose="02010600040101010101" pitchFamily="2" charset="-122"/>
                <a:ea typeface="华文中宋" panose="02010600040101010101" pitchFamily="2" charset="-122"/>
              </a:rPr>
              <a:t>”与“</a:t>
            </a:r>
            <a:r>
              <a:rPr lang="en-US" altLang="zh-CN" sz="1200" dirty="0">
                <a:latin typeface="华文中宋" panose="02010600040101010101" pitchFamily="2" charset="-122"/>
                <a:ea typeface="华文中宋" panose="02010600040101010101" pitchFamily="2" charset="-122"/>
              </a:rPr>
              <a:t>man”</a:t>
            </a:r>
            <a:r>
              <a:rPr lang="zh-CN" altLang="en-US" sz="1200" dirty="0">
                <a:latin typeface="华文中宋" panose="02010600040101010101" pitchFamily="2" charset="-122"/>
                <a:ea typeface="华文中宋" panose="02010600040101010101" pitchFamily="2" charset="-122"/>
              </a:rPr>
              <a:t>、“</a:t>
            </a:r>
            <a:r>
              <a:rPr lang="en-US" altLang="zh-CN" sz="1200" dirty="0">
                <a:latin typeface="华文中宋" panose="02010600040101010101" pitchFamily="2" charset="-122"/>
                <a:ea typeface="华文中宋" panose="02010600040101010101" pitchFamily="2" charset="-122"/>
              </a:rPr>
              <a:t>wife</a:t>
            </a:r>
            <a:r>
              <a:rPr lang="zh-CN" altLang="en-US" sz="1200" dirty="0">
                <a:latin typeface="华文中宋" panose="02010600040101010101" pitchFamily="2" charset="-122"/>
                <a:ea typeface="华文中宋" panose="02010600040101010101" pitchFamily="2" charset="-122"/>
              </a:rPr>
              <a:t>”等</a:t>
            </a:r>
            <a:r>
              <a:rPr lang="en-US" altLang="zh-CN" sz="1200" dirty="0" err="1">
                <a:latin typeface="华文中宋" panose="02010600040101010101" pitchFamily="2" charset="-122"/>
                <a:ea typeface="华文中宋" panose="02010600040101010101" pitchFamily="2" charset="-122"/>
              </a:rPr>
              <a:t>synset</a:t>
            </a:r>
            <a:r>
              <a:rPr lang="zh-CN" altLang="en-US" sz="1200" dirty="0">
                <a:latin typeface="华文中宋" panose="02010600040101010101" pitchFamily="2" charset="-122"/>
                <a:ea typeface="华文中宋" panose="02010600040101010101" pitchFamily="2" charset="-122"/>
              </a:rPr>
              <a:t>相似。</a:t>
            </a:r>
            <a:endParaRPr lang="en-US" altLang="zh-CN" sz="1200" dirty="0">
              <a:latin typeface="华文中宋" panose="02010600040101010101" pitchFamily="2" charset="-122"/>
              <a:ea typeface="华文中宋" panose="02010600040101010101" pitchFamily="2" charset="-122"/>
            </a:endParaRPr>
          </a:p>
          <a:p>
            <a:endParaRPr lang="en-US" altLang="zh-CN" sz="1200" dirty="0">
              <a:latin typeface="华文中宋" panose="02010600040101010101" pitchFamily="2" charset="-122"/>
              <a:ea typeface="华文中宋" panose="02010600040101010101" pitchFamily="2" charset="-122"/>
            </a:endParaRPr>
          </a:p>
          <a:p>
            <a:r>
              <a:rPr lang="zh-CN" altLang="en-US" sz="1200" dirty="0">
                <a:latin typeface="华文中宋" panose="02010600040101010101" pitchFamily="2" charset="-122"/>
                <a:ea typeface="华文中宋" panose="02010600040101010101" pitchFamily="2" charset="-122"/>
              </a:rPr>
              <a:t>通过“</a:t>
            </a:r>
            <a:r>
              <a:rPr lang="en-US" altLang="zh-CN" sz="1200" dirty="0">
                <a:latin typeface="华文中宋" panose="02010600040101010101" pitchFamily="2" charset="-122"/>
                <a:ea typeface="华文中宋" panose="02010600040101010101" pitchFamily="2" charset="-122"/>
              </a:rPr>
              <a:t>man</a:t>
            </a:r>
            <a:r>
              <a:rPr lang="zh-CN" altLang="en-US" sz="1200" dirty="0">
                <a:latin typeface="华文中宋" panose="02010600040101010101" pitchFamily="2" charset="-122"/>
                <a:ea typeface="华文中宋" panose="02010600040101010101" pitchFamily="2" charset="-122"/>
              </a:rPr>
              <a:t>”、“</a:t>
            </a:r>
            <a:r>
              <a:rPr lang="en-US" altLang="zh-CN" sz="1200" dirty="0">
                <a:latin typeface="华文中宋" panose="02010600040101010101" pitchFamily="2" charset="-122"/>
                <a:ea typeface="华文中宋" panose="02010600040101010101" pitchFamily="2" charset="-122"/>
              </a:rPr>
              <a:t>wife</a:t>
            </a:r>
            <a:r>
              <a:rPr lang="zh-CN" altLang="en-US" sz="1200" dirty="0">
                <a:latin typeface="华文中宋" panose="02010600040101010101" pitchFamily="2" charset="-122"/>
                <a:ea typeface="华文中宋" panose="02010600040101010101" pitchFamily="2" charset="-122"/>
              </a:rPr>
              <a:t>”等相似</a:t>
            </a:r>
            <a:r>
              <a:rPr lang="en-US" altLang="zh-CN" sz="1200" dirty="0" err="1">
                <a:latin typeface="华文中宋" panose="02010600040101010101" pitchFamily="2" charset="-122"/>
                <a:ea typeface="华文中宋" panose="02010600040101010101" pitchFamily="2" charset="-122"/>
              </a:rPr>
              <a:t>synset</a:t>
            </a:r>
            <a:r>
              <a:rPr lang="zh-CN" altLang="en-US" sz="1200" dirty="0">
                <a:latin typeface="华文中宋" panose="02010600040101010101" pitchFamily="2" charset="-122"/>
                <a:ea typeface="华文中宋" panose="02010600040101010101" pitchFamily="2" charset="-122"/>
              </a:rPr>
              <a:t>为义原打分，为“</a:t>
            </a:r>
            <a:r>
              <a:rPr lang="en-US" altLang="zh-CN" sz="1200" dirty="0">
                <a:latin typeface="华文中宋" panose="02010600040101010101" pitchFamily="2" charset="-122"/>
                <a:ea typeface="华文中宋" panose="02010600040101010101" pitchFamily="2" charset="-122"/>
              </a:rPr>
              <a:t>husband</a:t>
            </a:r>
            <a:r>
              <a:rPr lang="zh-CN" altLang="en-US" sz="1200" dirty="0">
                <a:latin typeface="华文中宋" panose="02010600040101010101" pitchFamily="2" charset="-122"/>
                <a:ea typeface="华文中宋" panose="02010600040101010101" pitchFamily="2" charset="-122"/>
              </a:rPr>
              <a:t>”预测分数高的义原。</a:t>
            </a:r>
            <a:endParaRPr lang="en-US" altLang="zh-CN" sz="1400" dirty="0"/>
          </a:p>
        </p:txBody>
      </p:sp>
      <p:pic>
        <p:nvPicPr>
          <p:cNvPr id="5" name="图片 4">
            <a:extLst>
              <a:ext uri="{FF2B5EF4-FFF2-40B4-BE49-F238E27FC236}">
                <a16:creationId xmlns:a16="http://schemas.microsoft.com/office/drawing/2014/main" id="{9E929FFB-F962-034F-AE48-5F52BADB0A99}"/>
              </a:ext>
            </a:extLst>
          </p:cNvPr>
          <p:cNvPicPr>
            <a:picLocks noChangeAspect="1"/>
          </p:cNvPicPr>
          <p:nvPr/>
        </p:nvPicPr>
        <p:blipFill>
          <a:blip r:embed="rId3"/>
          <a:stretch>
            <a:fillRect/>
          </a:stretch>
        </p:blipFill>
        <p:spPr>
          <a:xfrm>
            <a:off x="206831" y="1103929"/>
            <a:ext cx="2976867" cy="1937582"/>
          </a:xfrm>
          <a:prstGeom prst="rect">
            <a:avLst/>
          </a:prstGeom>
        </p:spPr>
      </p:pic>
    </p:spTree>
    <p:extLst>
      <p:ext uri="{BB962C8B-B14F-4D97-AF65-F5344CB8AC3E}">
        <p14:creationId xmlns:p14="http://schemas.microsoft.com/office/powerpoint/2010/main" val="2375965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206831" y="645079"/>
            <a:ext cx="5382934" cy="322979"/>
          </a:xfrm>
        </p:spPr>
        <p:txBody>
          <a:bodyPr>
            <a:normAutofit/>
          </a:bodyPr>
          <a:lstStyle/>
          <a:p>
            <a:pPr algn="just"/>
            <a:r>
              <a:rPr kumimoji="1" lang="en-US" altLang="zh-CN" dirty="0">
                <a:latin typeface="STZhongsong" panose="02010600040101010101" pitchFamily="2" charset="-122"/>
                <a:ea typeface="STZhongsong" panose="02010600040101010101" pitchFamily="2" charset="-122"/>
              </a:rPr>
              <a:t>SPBS-Semantic Representation</a:t>
            </a:r>
            <a:r>
              <a:rPr kumimoji="1" lang="zh-CN" altLang="en-US" dirty="0">
                <a:latin typeface="STZhongsong" panose="02010600040101010101" pitchFamily="2" charset="-122"/>
                <a:ea typeface="STZhongsong" panose="02010600040101010101" pitchFamily="2" charset="-122"/>
              </a:rPr>
              <a:t> </a:t>
            </a:r>
            <a:r>
              <a:rPr kumimoji="1" lang="en-US" altLang="zh-CN" dirty="0">
                <a:latin typeface="STZhongsong" panose="02010600040101010101" pitchFamily="2" charset="-122"/>
                <a:ea typeface="STZhongsong" panose="02010600040101010101" pitchFamily="2" charset="-122"/>
              </a:rPr>
              <a:t>(SPBS-SR)</a:t>
            </a:r>
          </a:p>
          <a:p>
            <a:pPr lvl="1" algn="just"/>
            <a:endParaRPr kumimoji="1" lang="en-US" altLang="zh-CN" dirty="0">
              <a:latin typeface="STZhongsong" panose="02010600040101010101" pitchFamily="2" charset="-122"/>
              <a:ea typeface="STZhongsong" panose="02010600040101010101" pitchFamily="2" charset="-122"/>
            </a:endParaRPr>
          </a:p>
          <a:p>
            <a:pPr algn="just"/>
            <a:endParaRPr kumimoji="1" lang="en-US" altLang="zh-CN" dirty="0">
              <a:latin typeface="STZhongsong" panose="02010600040101010101" pitchFamily="2" charset="-122"/>
              <a:ea typeface="STZhongsong" panose="02010600040101010101" pitchFamily="2" charset="-122"/>
            </a:endParaRPr>
          </a:p>
        </p:txBody>
      </p:sp>
      <p:sp>
        <p:nvSpPr>
          <p:cNvPr id="4" name="幻灯片编号占位符 3"/>
          <p:cNvSpPr>
            <a:spLocks noGrp="1"/>
          </p:cNvSpPr>
          <p:nvPr>
            <p:ph type="sldNum" sz="quarter" idx="12"/>
          </p:nvPr>
        </p:nvSpPr>
        <p:spPr/>
        <p:txBody>
          <a:bodyPr/>
          <a:lstStyle/>
          <a:p>
            <a:fld id="{98C2DAD9-B451-4972-BB49-7BC7F8CE3F02}" type="slidenum">
              <a:rPr lang="zh-CN" altLang="en-US" smtClean="0"/>
              <a:pPr/>
              <a:t>13</a:t>
            </a:fld>
            <a:endParaRPr lang="zh-CN" altLang="en-US" dirty="0"/>
          </a:p>
        </p:txBody>
      </p:sp>
      <p:sp>
        <p:nvSpPr>
          <p:cNvPr id="7" name="标题 1"/>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lang="zh-CN" altLang="en-US" sz="2470" dirty="0">
                <a:latin typeface="STZhongsong" panose="02010600040101010101" pitchFamily="2" charset="-122"/>
                <a:ea typeface="STZhongsong" panose="02010600040101010101" pitchFamily="2" charset="-122"/>
              </a:rPr>
              <a:t>方法一：基于语义表示的</a:t>
            </a:r>
            <a:r>
              <a:rPr lang="en-US" altLang="zh-CN" sz="2470" dirty="0" err="1">
                <a:latin typeface="STZhongsong" panose="02010600040101010101" pitchFamily="2" charset="-122"/>
                <a:ea typeface="STZhongsong" panose="02010600040101010101" pitchFamily="2" charset="-122"/>
              </a:rPr>
              <a:t>BabelNet</a:t>
            </a:r>
            <a:r>
              <a:rPr lang="zh-CN" altLang="en-US" sz="2470" dirty="0">
                <a:latin typeface="STZhongsong" panose="02010600040101010101" pitchFamily="2" charset="-122"/>
                <a:ea typeface="STZhongsong" panose="02010600040101010101" pitchFamily="2" charset="-122"/>
              </a:rPr>
              <a:t>义原预测</a:t>
            </a:r>
          </a:p>
        </p:txBody>
      </p:sp>
      <mc:AlternateContent xmlns:mc="http://schemas.openxmlformats.org/markup-compatibility/2006" xmlns:a14="http://schemas.microsoft.com/office/drawing/2010/main">
        <mc:Choice Requires="a14">
          <p:sp>
            <p:nvSpPr>
              <p:cNvPr id="3" name="TextBox 2"/>
              <p:cNvSpPr txBox="1"/>
              <p:nvPr/>
            </p:nvSpPr>
            <p:spPr>
              <a:xfrm>
                <a:off x="1476462" y="1793872"/>
                <a:ext cx="5076738" cy="1602618"/>
              </a:xfrm>
              <a:prstGeom prst="rect">
                <a:avLst/>
              </a:prstGeom>
              <a:noFill/>
            </p:spPr>
            <p:txBody>
              <a:bodyPr wrap="square" rtlCol="0">
                <a:spAutoFit/>
              </a:bodyPr>
              <a:lstStyle/>
              <a:p>
                <a:r>
                  <a:rPr lang="zh-CN" altLang="en-US" sz="1200" dirty="0">
                    <a:latin typeface="华文中宋" panose="02010600040101010101" pitchFamily="2" charset="-122"/>
                    <a:ea typeface="华文中宋" panose="02010600040101010101" pitchFamily="2" charset="-122"/>
                  </a:rPr>
                  <a:t>已标注义原的</a:t>
                </a:r>
                <a:r>
                  <a:rPr lang="en-US" altLang="zh-CN" sz="1200" dirty="0" err="1">
                    <a:latin typeface="华文中宋" panose="02010600040101010101" pitchFamily="2" charset="-122"/>
                    <a:ea typeface="华文中宋" panose="02010600040101010101" pitchFamily="2" charset="-122"/>
                  </a:rPr>
                  <a:t>Synset</a:t>
                </a:r>
                <a:r>
                  <a:rPr lang="zh-CN" altLang="en-US" sz="1200" dirty="0">
                    <a:latin typeface="华文中宋" panose="02010600040101010101" pitchFamily="2" charset="-122"/>
                    <a:ea typeface="华文中宋" panose="02010600040101010101" pitchFamily="2" charset="-122"/>
                  </a:rPr>
                  <a:t>集合</a:t>
                </a:r>
                <a:endParaRPr lang="en-US" altLang="zh-CN" sz="1200" dirty="0">
                  <a:latin typeface="华文中宋" panose="02010600040101010101" pitchFamily="2" charset="-122"/>
                  <a:ea typeface="华文中宋" panose="02010600040101010101" pitchFamily="2" charset="-122"/>
                </a:endParaRPr>
              </a:p>
              <a:p>
                <a:endParaRPr lang="en-US" altLang="zh-CN" sz="1200" dirty="0">
                  <a:latin typeface="华文中宋" panose="02010600040101010101" pitchFamily="2" charset="-122"/>
                  <a:ea typeface="华文中宋" panose="02010600040101010101" pitchFamily="2" charset="-122"/>
                </a:endParaRPr>
              </a:p>
              <a:p>
                <a:r>
                  <a:rPr lang="en-US" altLang="zh-CN" sz="1200" dirty="0" err="1">
                    <a:latin typeface="华文中宋" panose="02010600040101010101" pitchFamily="2" charset="-122"/>
                    <a:ea typeface="华文中宋" panose="02010600040101010101" pitchFamily="2" charset="-122"/>
                  </a:rPr>
                  <a:t>Synset</a:t>
                </a:r>
                <a:r>
                  <a:rPr lang="en-US" altLang="zh-CN" sz="1200" dirty="0">
                    <a:latin typeface="华文中宋" panose="02010600040101010101" pitchFamily="2" charset="-122"/>
                    <a:ea typeface="华文中宋" panose="02010600040101010101" pitchFamily="2" charset="-122"/>
                  </a:rPr>
                  <a:t> </a:t>
                </a:r>
                <a14:m>
                  <m:oMath xmlns:m="http://schemas.openxmlformats.org/officeDocument/2006/math">
                    <m:r>
                      <a:rPr lang="en-US" altLang="zh-CN" sz="1200" b="0" i="1" smtClean="0">
                        <a:latin typeface="Cambria Math" panose="02040503050406030204" pitchFamily="18" charset="0"/>
                        <a:ea typeface="华文中宋" panose="02010600040101010101" pitchFamily="2" charset="-122"/>
                      </a:rPr>
                      <m:t>𝑏</m:t>
                    </m:r>
                  </m:oMath>
                </a14:m>
                <a:r>
                  <a:rPr lang="zh-CN" altLang="en-US" sz="1200" dirty="0">
                    <a:latin typeface="华文中宋" panose="02010600040101010101" pitchFamily="2" charset="-122"/>
                    <a:ea typeface="华文中宋" panose="02010600040101010101" pitchFamily="2" charset="-122"/>
                  </a:rPr>
                  <a:t> 和 </a:t>
                </a:r>
                <a14:m>
                  <m:oMath xmlns:m="http://schemas.openxmlformats.org/officeDocument/2006/math">
                    <m:r>
                      <a:rPr lang="en-US" altLang="zh-CN" sz="1200" b="0" i="1" smtClean="0">
                        <a:latin typeface="Cambria Math" panose="02040503050406030204" pitchFamily="18" charset="0"/>
                        <a:ea typeface="华文中宋" panose="02010600040101010101" pitchFamily="2" charset="-122"/>
                      </a:rPr>
                      <m:t>𝑏</m:t>
                    </m:r>
                    <m:r>
                      <a:rPr lang="en-US" altLang="zh-CN" sz="1200" b="0" i="1" smtClean="0">
                        <a:latin typeface="Cambria Math" panose="02040503050406030204" pitchFamily="18" charset="0"/>
                        <a:ea typeface="华文中宋" panose="02010600040101010101" pitchFamily="2" charset="-122"/>
                      </a:rPr>
                      <m:t>′</m:t>
                    </m:r>
                  </m:oMath>
                </a14:m>
                <a:r>
                  <a:rPr lang="zh-CN" altLang="en-US" sz="1200" dirty="0">
                    <a:latin typeface="华文中宋" panose="02010600040101010101" pitchFamily="2" charset="-122"/>
                    <a:ea typeface="华文中宋" panose="02010600040101010101" pitchFamily="2" charset="-122"/>
                  </a:rPr>
                  <a:t> 的语义表示，使用</a:t>
                </a:r>
                <a:r>
                  <a:rPr lang="en-US" altLang="zh-CN" sz="1200" dirty="0">
                    <a:latin typeface="华文中宋" panose="02010600040101010101" pitchFamily="2" charset="-122"/>
                    <a:ea typeface="华文中宋" panose="02010600040101010101" pitchFamily="2" charset="-122"/>
                  </a:rPr>
                  <a:t>NASARI embedding</a:t>
                </a:r>
                <a:r>
                  <a:rPr lang="zh-CN" altLang="en-US" sz="1200" dirty="0">
                    <a:latin typeface="华文中宋" panose="02010600040101010101" pitchFamily="2" charset="-122"/>
                    <a:ea typeface="华文中宋" panose="02010600040101010101" pitchFamily="2" charset="-122"/>
                  </a:rPr>
                  <a:t> </a:t>
                </a:r>
                <a:r>
                  <a:rPr lang="en-US" altLang="zh-CN" sz="1200" dirty="0">
                    <a:latin typeface="华文中宋" panose="02010600040101010101" pitchFamily="2" charset="-122"/>
                    <a:ea typeface="华文中宋" panose="02010600040101010101" pitchFamily="2" charset="-122"/>
                  </a:rPr>
                  <a:t>[Camacho-</a:t>
                </a:r>
                <a:r>
                  <a:rPr lang="en-US" altLang="zh-CN" sz="1200" dirty="0" err="1">
                    <a:latin typeface="华文中宋" panose="02010600040101010101" pitchFamily="2" charset="-122"/>
                    <a:ea typeface="华文中宋" panose="02010600040101010101" pitchFamily="2" charset="-122"/>
                  </a:rPr>
                  <a:t>Collados</a:t>
                </a:r>
                <a:r>
                  <a:rPr lang="en-US" altLang="zh-CN" sz="1200" dirty="0">
                    <a:latin typeface="华文中宋" panose="02010600040101010101" pitchFamily="2" charset="-122"/>
                    <a:ea typeface="华文中宋" panose="02010600040101010101" pitchFamily="2" charset="-122"/>
                  </a:rPr>
                  <a:t>, 2016]</a:t>
                </a:r>
              </a:p>
              <a:p>
                <a:endParaRPr lang="en-US" altLang="zh-CN" sz="1200" dirty="0">
                  <a:latin typeface="华文中宋" panose="02010600040101010101" pitchFamily="2" charset="-122"/>
                  <a:ea typeface="华文中宋" panose="02010600040101010101" pitchFamily="2" charset="-122"/>
                </a:endParaRPr>
              </a:p>
              <a:p>
                <a:r>
                  <a:rPr lang="zh-CN" altLang="en-US" sz="1200" dirty="0">
                    <a:latin typeface="华文中宋" panose="02010600040101010101" pitchFamily="2" charset="-122"/>
                    <a:ea typeface="华文中宋" panose="02010600040101010101" pitchFamily="2" charset="-122"/>
                  </a:rPr>
                  <a:t>表示是否义原</a:t>
                </a:r>
                <a:r>
                  <a:rPr lang="en-US" altLang="zh-CN" sz="1200" dirty="0">
                    <a:latin typeface="华文中宋" panose="02010600040101010101" pitchFamily="2" charset="-122"/>
                    <a:ea typeface="华文中宋" panose="02010600040101010101" pitchFamily="2" charset="-122"/>
                  </a:rPr>
                  <a:t>s</a:t>
                </a:r>
                <a:r>
                  <a:rPr lang="zh-CN" altLang="en-US" sz="1200" dirty="0">
                    <a:latin typeface="华文中宋" panose="02010600040101010101" pitchFamily="2" charset="-122"/>
                    <a:ea typeface="华文中宋" panose="02010600040101010101" pitchFamily="2" charset="-122"/>
                  </a:rPr>
                  <a:t>在集合</a:t>
                </a:r>
                <a14:m>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𝑆</m:t>
                        </m:r>
                      </m:e>
                      <m:sub>
                        <m:sSup>
                          <m:sSupPr>
                            <m:ctrlPr>
                              <a:rPr lang="en-US" altLang="zh-CN" sz="1200" i="1">
                                <a:latin typeface="Cambria Math" panose="02040503050406030204" pitchFamily="18" charset="0"/>
                              </a:rPr>
                            </m:ctrlPr>
                          </m:sSupPr>
                          <m:e>
                            <m:r>
                              <a:rPr lang="en-US" altLang="zh-CN" sz="1200" i="1">
                                <a:latin typeface="Cambria Math" panose="02040503050406030204" pitchFamily="18" charset="0"/>
                              </a:rPr>
                              <m:t>𝑏</m:t>
                            </m:r>
                          </m:e>
                          <m:sup>
                            <m:r>
                              <a:rPr lang="en-US" altLang="zh-CN" sz="1200" i="1">
                                <a:latin typeface="Cambria Math" panose="02040503050406030204" pitchFamily="18" charset="0"/>
                              </a:rPr>
                              <m:t>′</m:t>
                            </m:r>
                          </m:sup>
                        </m:sSup>
                      </m:sub>
                    </m:sSub>
                  </m:oMath>
                </a14:m>
                <a:r>
                  <a:rPr lang="zh-CN" altLang="en-US" sz="1200" b="0" dirty="0">
                    <a:latin typeface="华文中宋" panose="02010600040101010101" pitchFamily="2" charset="-122"/>
                    <a:ea typeface="华文中宋" panose="02010600040101010101" pitchFamily="2" charset="-122"/>
                  </a:rPr>
                  <a:t>中</a:t>
                </a:r>
                <a:endParaRPr lang="en-US" altLang="zh-CN" sz="1200" b="0" dirty="0">
                  <a:latin typeface="华文中宋" panose="02010600040101010101" pitchFamily="2" charset="-122"/>
                  <a:ea typeface="华文中宋" panose="02010600040101010101" pitchFamily="2" charset="-122"/>
                </a:endParaRPr>
              </a:p>
              <a:p>
                <a:endParaRPr lang="en-US" altLang="zh-CN" sz="1400" dirty="0">
                  <a:latin typeface="华文中宋" panose="02010600040101010101" pitchFamily="2" charset="-122"/>
                  <a:ea typeface="华文中宋" panose="02010600040101010101" pitchFamily="2" charset="-122"/>
                </a:endParaRPr>
              </a:p>
              <a:p>
                <a:r>
                  <a:rPr lang="zh-CN" altLang="en-US" sz="1200" dirty="0">
                    <a:latin typeface="华文中宋" panose="02010600040101010101" pitchFamily="2" charset="-122"/>
                    <a:ea typeface="华文中宋" panose="02010600040101010101" pitchFamily="2" charset="-122"/>
                  </a:rPr>
                  <a:t>递减置信因子</a:t>
                </a:r>
                <a:endParaRPr lang="en-US" altLang="zh-CN" sz="1200" dirty="0">
                  <a:latin typeface="华文中宋" panose="02010600040101010101" pitchFamily="2" charset="-122"/>
                  <a:ea typeface="华文中宋" panose="02010600040101010101" pitchFamily="2" charset="-122"/>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476462" y="1793872"/>
                <a:ext cx="5076738" cy="1602618"/>
              </a:xfrm>
              <a:prstGeom prst="rect">
                <a:avLst/>
              </a:prstGeom>
              <a:blipFill>
                <a:blip r:embed="rId4"/>
                <a:stretch>
                  <a:fillRect b="-2362"/>
                </a:stretch>
              </a:blipFill>
            </p:spPr>
            <p:txBody>
              <a:bodyPr/>
              <a:lstStyle/>
              <a:p>
                <a:r>
                  <a:rPr lang="zh-CN" altLang="en-US">
                    <a:noFill/>
                  </a:rPr>
                  <a:t> </a:t>
                </a:r>
              </a:p>
            </p:txBody>
          </p:sp>
        </mc:Fallback>
      </mc:AlternateContent>
      <p:sp>
        <p:nvSpPr>
          <p:cNvPr id="12" name="内容占位符 5">
            <a:extLst>
              <a:ext uri="{FF2B5EF4-FFF2-40B4-BE49-F238E27FC236}">
                <a16:creationId xmlns:a16="http://schemas.microsoft.com/office/drawing/2014/main" id="{34F7C193-1605-1E43-A6A0-D9963A1CCFDA}"/>
              </a:ext>
            </a:extLst>
          </p:cNvPr>
          <p:cNvSpPr txBox="1">
            <a:spLocks/>
          </p:cNvSpPr>
          <p:nvPr/>
        </p:nvSpPr>
        <p:spPr>
          <a:xfrm>
            <a:off x="369972" y="3340074"/>
            <a:ext cx="5317764" cy="236816"/>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600" dirty="0">
                <a:solidFill>
                  <a:schemeClr val="bg1">
                    <a:lumMod val="50000"/>
                  </a:schemeClr>
                </a:solidFill>
                <a:latin typeface="华文中宋" panose="02010600040101010101" pitchFamily="2" charset="-122"/>
                <a:ea typeface="华文中宋" panose="02010600040101010101" pitchFamily="2" charset="-122"/>
              </a:rPr>
              <a:t>Camacho-</a:t>
            </a:r>
            <a:r>
              <a:rPr lang="en-US" altLang="zh-CN" sz="600" dirty="0" err="1">
                <a:solidFill>
                  <a:schemeClr val="bg1">
                    <a:lumMod val="50000"/>
                  </a:schemeClr>
                </a:solidFill>
                <a:latin typeface="华文中宋" panose="02010600040101010101" pitchFamily="2" charset="-122"/>
                <a:ea typeface="华文中宋" panose="02010600040101010101" pitchFamily="2" charset="-122"/>
              </a:rPr>
              <a:t>Collados</a:t>
            </a:r>
            <a:r>
              <a:rPr lang="en-US" altLang="zh-CN" sz="600" dirty="0">
                <a:solidFill>
                  <a:schemeClr val="bg1">
                    <a:lumMod val="50000"/>
                  </a:schemeClr>
                </a:solidFill>
                <a:latin typeface="华文中宋" panose="02010600040101010101" pitchFamily="2" charset="-122"/>
                <a:ea typeface="华文中宋" panose="02010600040101010101" pitchFamily="2" charset="-122"/>
              </a:rPr>
              <a:t>, J.; </a:t>
            </a:r>
            <a:r>
              <a:rPr lang="en-US" altLang="zh-CN" sz="600" dirty="0" err="1">
                <a:solidFill>
                  <a:schemeClr val="bg1">
                    <a:lumMod val="50000"/>
                  </a:schemeClr>
                </a:solidFill>
                <a:latin typeface="华文中宋" panose="02010600040101010101" pitchFamily="2" charset="-122"/>
                <a:ea typeface="华文中宋" panose="02010600040101010101" pitchFamily="2" charset="-122"/>
              </a:rPr>
              <a:t>Pilehvar</a:t>
            </a:r>
            <a:r>
              <a:rPr lang="en-US" altLang="zh-CN" sz="600" dirty="0">
                <a:solidFill>
                  <a:schemeClr val="bg1">
                    <a:lumMod val="50000"/>
                  </a:schemeClr>
                </a:solidFill>
                <a:latin typeface="华文中宋" panose="02010600040101010101" pitchFamily="2" charset="-122"/>
                <a:ea typeface="华文中宋" panose="02010600040101010101" pitchFamily="2" charset="-122"/>
              </a:rPr>
              <a:t>, M. T.; and </a:t>
            </a:r>
            <a:r>
              <a:rPr lang="en-US" altLang="zh-CN" sz="600" dirty="0" err="1">
                <a:solidFill>
                  <a:schemeClr val="bg1">
                    <a:lumMod val="50000"/>
                  </a:schemeClr>
                </a:solidFill>
                <a:latin typeface="华文中宋" panose="02010600040101010101" pitchFamily="2" charset="-122"/>
                <a:ea typeface="华文中宋" panose="02010600040101010101" pitchFamily="2" charset="-122"/>
              </a:rPr>
              <a:t>Navigli</a:t>
            </a:r>
            <a:r>
              <a:rPr lang="en-US" altLang="zh-CN" sz="600" dirty="0">
                <a:solidFill>
                  <a:schemeClr val="bg1">
                    <a:lumMod val="50000"/>
                  </a:schemeClr>
                </a:solidFill>
                <a:latin typeface="华文中宋" panose="02010600040101010101" pitchFamily="2" charset="-122"/>
                <a:ea typeface="华文中宋" panose="02010600040101010101" pitchFamily="2" charset="-122"/>
              </a:rPr>
              <a:t>, R. 2016. </a:t>
            </a:r>
            <a:r>
              <a:rPr lang="en-US" altLang="zh-CN" sz="600" dirty="0" err="1">
                <a:solidFill>
                  <a:schemeClr val="bg1">
                    <a:lumMod val="50000"/>
                  </a:schemeClr>
                </a:solidFill>
                <a:latin typeface="华文中宋" panose="02010600040101010101" pitchFamily="2" charset="-122"/>
                <a:ea typeface="华文中宋" panose="02010600040101010101" pitchFamily="2" charset="-122"/>
              </a:rPr>
              <a:t>Nasari</a:t>
            </a:r>
            <a:r>
              <a:rPr lang="en-US" altLang="zh-CN" sz="600" dirty="0">
                <a:solidFill>
                  <a:schemeClr val="bg1">
                    <a:lumMod val="50000"/>
                  </a:schemeClr>
                </a:solidFill>
                <a:latin typeface="华文中宋" panose="02010600040101010101" pitchFamily="2" charset="-122"/>
                <a:ea typeface="华文中宋" panose="02010600040101010101" pitchFamily="2" charset="-122"/>
              </a:rPr>
              <a:t>: Integrating explicit knowledge and corpus statistics for a multilingual representation of concepts and entities. </a:t>
            </a:r>
            <a:r>
              <a:rPr lang="en-US" altLang="zh-CN" sz="600" i="1" dirty="0">
                <a:solidFill>
                  <a:schemeClr val="bg1">
                    <a:lumMod val="50000"/>
                  </a:schemeClr>
                </a:solidFill>
                <a:latin typeface="华文中宋" panose="02010600040101010101" pitchFamily="2" charset="-122"/>
                <a:ea typeface="华文中宋" panose="02010600040101010101" pitchFamily="2" charset="-122"/>
              </a:rPr>
              <a:t>Artificial Intelligence </a:t>
            </a:r>
            <a:r>
              <a:rPr lang="en-US" altLang="zh-CN" sz="600" dirty="0">
                <a:solidFill>
                  <a:schemeClr val="bg1">
                    <a:lumMod val="50000"/>
                  </a:schemeClr>
                </a:solidFill>
                <a:latin typeface="华文中宋" panose="02010600040101010101" pitchFamily="2" charset="-122"/>
                <a:ea typeface="华文中宋" panose="02010600040101010101" pitchFamily="2" charset="-122"/>
              </a:rPr>
              <a:t>240:36–64. </a:t>
            </a:r>
            <a:br>
              <a:rPr lang="en-US" altLang="zh-CN" sz="600" dirty="0">
                <a:solidFill>
                  <a:schemeClr val="bg1">
                    <a:lumMod val="50000"/>
                  </a:schemeClr>
                </a:solidFill>
                <a:latin typeface="华文中宋" panose="02010600040101010101" pitchFamily="2" charset="-122"/>
                <a:ea typeface="华文中宋" panose="02010600040101010101" pitchFamily="2" charset="-122"/>
              </a:rPr>
            </a:br>
            <a:endParaRPr kumimoji="1" lang="en-US" altLang="zh-CN" sz="600" dirty="0">
              <a:solidFill>
                <a:schemeClr val="bg1">
                  <a:lumMod val="50000"/>
                </a:schemeClr>
              </a:solidFill>
              <a:latin typeface="华文中宋" panose="02010600040101010101" pitchFamily="2" charset="-122"/>
              <a:ea typeface="华文中宋" panose="02010600040101010101" pitchFamily="2" charset="-122"/>
            </a:endParaRPr>
          </a:p>
        </p:txBody>
      </p:sp>
      <p:sp>
        <p:nvSpPr>
          <p:cNvPr id="5" name="TextBox 4"/>
          <p:cNvSpPr txBox="1"/>
          <p:nvPr/>
        </p:nvSpPr>
        <p:spPr>
          <a:xfrm>
            <a:off x="788253" y="2140206"/>
            <a:ext cx="339050" cy="369332"/>
          </a:xfrm>
          <a:prstGeom prst="rect">
            <a:avLst/>
          </a:prstGeom>
          <a:noFill/>
        </p:spPr>
        <p:txBody>
          <a:bodyPr wrap="square" rtlCol="0">
            <a:spAutoFit/>
          </a:bodyPr>
          <a:lstStyle/>
          <a:p>
            <a:r>
              <a:rPr lang="zh-CN" altLang="en-US" dirty="0">
                <a:latin typeface="STZhongsong" panose="02010600040101010101" pitchFamily="2" charset="-122"/>
                <a:ea typeface="STZhongsong" panose="02010600040101010101" pitchFamily="2" charset="-122"/>
              </a:rPr>
              <a:t>和</a:t>
            </a:r>
          </a:p>
        </p:txBody>
      </p:sp>
      <p:pic>
        <p:nvPicPr>
          <p:cNvPr id="14" name="Picture 13"/>
          <p:cNvPicPr>
            <a:picLocks noChangeAspect="1"/>
          </p:cNvPicPr>
          <p:nvPr/>
        </p:nvPicPr>
        <p:blipFill>
          <a:blip r:embed="rId5"/>
          <a:stretch>
            <a:fillRect/>
          </a:stretch>
        </p:blipFill>
        <p:spPr>
          <a:xfrm>
            <a:off x="746890" y="944440"/>
            <a:ext cx="4616753" cy="717537"/>
          </a:xfrm>
          <a:prstGeom prst="rect">
            <a:avLst/>
          </a:prstGeom>
        </p:spPr>
      </p:pic>
      <p:pic>
        <p:nvPicPr>
          <p:cNvPr id="15" name="Picture 14"/>
          <p:cNvPicPr>
            <a:picLocks noChangeAspect="1"/>
          </p:cNvPicPr>
          <p:nvPr/>
        </p:nvPicPr>
        <p:blipFill rotWithShape="1">
          <a:blip r:embed="rId5"/>
          <a:srcRect l="32627" t="69182" r="62222" b="327"/>
          <a:stretch/>
        </p:blipFill>
        <p:spPr>
          <a:xfrm>
            <a:off x="914954" y="1815968"/>
            <a:ext cx="237763" cy="218784"/>
          </a:xfrm>
          <a:prstGeom prst="rect">
            <a:avLst/>
          </a:prstGeom>
        </p:spPr>
      </p:pic>
      <p:pic>
        <p:nvPicPr>
          <p:cNvPr id="16" name="Picture 15"/>
          <p:cNvPicPr>
            <a:picLocks noChangeAspect="1"/>
          </p:cNvPicPr>
          <p:nvPr/>
        </p:nvPicPr>
        <p:blipFill rotWithShape="1">
          <a:blip r:embed="rId5"/>
          <a:srcRect l="49687" t="17658" r="45878" b="50771"/>
          <a:stretch/>
        </p:blipFill>
        <p:spPr>
          <a:xfrm>
            <a:off x="713534" y="2274192"/>
            <a:ext cx="149437" cy="165347"/>
          </a:xfrm>
          <a:prstGeom prst="rect">
            <a:avLst/>
          </a:prstGeom>
        </p:spPr>
      </p:pic>
      <p:pic>
        <p:nvPicPr>
          <p:cNvPr id="17" name="Picture 16"/>
          <p:cNvPicPr>
            <a:picLocks noChangeAspect="1"/>
          </p:cNvPicPr>
          <p:nvPr/>
        </p:nvPicPr>
        <p:blipFill rotWithShape="1">
          <a:blip r:embed="rId5"/>
          <a:srcRect l="56399" t="14276" r="38136" b="50771"/>
          <a:stretch/>
        </p:blipFill>
        <p:spPr>
          <a:xfrm>
            <a:off x="1144829" y="2250321"/>
            <a:ext cx="190307" cy="189218"/>
          </a:xfrm>
          <a:prstGeom prst="rect">
            <a:avLst/>
          </a:prstGeom>
        </p:spPr>
      </p:pic>
      <p:pic>
        <p:nvPicPr>
          <p:cNvPr id="18" name="Picture 17"/>
          <p:cNvPicPr>
            <a:picLocks noChangeAspect="1"/>
          </p:cNvPicPr>
          <p:nvPr/>
        </p:nvPicPr>
        <p:blipFill rotWithShape="1">
          <a:blip r:embed="rId5"/>
          <a:srcRect l="68664" t="11818" r="13611" b="36836"/>
          <a:stretch/>
        </p:blipFill>
        <p:spPr>
          <a:xfrm>
            <a:off x="661035" y="2663529"/>
            <a:ext cx="761999" cy="343098"/>
          </a:xfrm>
          <a:prstGeom prst="rect">
            <a:avLst/>
          </a:prstGeom>
        </p:spPr>
      </p:pic>
      <p:pic>
        <p:nvPicPr>
          <p:cNvPr id="19" name="Picture 18"/>
          <p:cNvPicPr>
            <a:picLocks noChangeAspect="1"/>
          </p:cNvPicPr>
          <p:nvPr/>
        </p:nvPicPr>
        <p:blipFill rotWithShape="1">
          <a:blip r:embed="rId5"/>
          <a:srcRect l="90908" t="14276" r="406" b="48091"/>
          <a:stretch/>
        </p:blipFill>
        <p:spPr>
          <a:xfrm>
            <a:off x="847123" y="3088010"/>
            <a:ext cx="373423" cy="251460"/>
          </a:xfrm>
          <a:prstGeom prst="rect">
            <a:avLst/>
          </a:prstGeom>
        </p:spPr>
      </p:pic>
    </p:spTree>
    <p:extLst>
      <p:ext uri="{BB962C8B-B14F-4D97-AF65-F5344CB8AC3E}">
        <p14:creationId xmlns:p14="http://schemas.microsoft.com/office/powerpoint/2010/main" val="2727238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98C2DAD9-B451-4972-BB49-7BC7F8CE3F02}" type="slidenum">
              <a:rPr lang="zh-CN" altLang="en-US" smtClean="0"/>
              <a:pPr/>
              <a:t>14</a:t>
            </a:fld>
            <a:endParaRPr lang="zh-CN" altLang="en-US" dirty="0"/>
          </a:p>
        </p:txBody>
      </p:sp>
      <p:sp>
        <p:nvSpPr>
          <p:cNvPr id="7" name="标题 1"/>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lang="zh-CN" altLang="en-US" sz="2470" dirty="0">
                <a:latin typeface="STZhongsong" panose="02010600040101010101" pitchFamily="2" charset="-122"/>
                <a:ea typeface="STZhongsong" panose="02010600040101010101" pitchFamily="2" charset="-122"/>
              </a:rPr>
              <a:t>方法二：基于关系表示的</a:t>
            </a:r>
            <a:r>
              <a:rPr lang="en-US" altLang="zh-CN" sz="2470" dirty="0" err="1">
                <a:latin typeface="STZhongsong" panose="02010600040101010101" pitchFamily="2" charset="-122"/>
                <a:ea typeface="STZhongsong" panose="02010600040101010101" pitchFamily="2" charset="-122"/>
              </a:rPr>
              <a:t>BabelNet</a:t>
            </a:r>
            <a:r>
              <a:rPr lang="zh-CN" altLang="en-US" sz="2470" dirty="0">
                <a:latin typeface="STZhongsong" panose="02010600040101010101" pitchFamily="2" charset="-122"/>
                <a:ea typeface="STZhongsong" panose="02010600040101010101" pitchFamily="2" charset="-122"/>
              </a:rPr>
              <a:t>义原预测</a:t>
            </a:r>
          </a:p>
        </p:txBody>
      </p:sp>
      <p:pic>
        <p:nvPicPr>
          <p:cNvPr id="2" name="Picture 1"/>
          <p:cNvPicPr>
            <a:picLocks noChangeAspect="1"/>
          </p:cNvPicPr>
          <p:nvPr/>
        </p:nvPicPr>
        <p:blipFill rotWithShape="1">
          <a:blip r:embed="rId3"/>
          <a:srcRect b="32577"/>
          <a:stretch/>
        </p:blipFill>
        <p:spPr>
          <a:xfrm>
            <a:off x="984318" y="891581"/>
            <a:ext cx="4381115" cy="1781640"/>
          </a:xfrm>
          <a:prstGeom prst="rect">
            <a:avLst/>
          </a:prstGeom>
        </p:spPr>
      </p:pic>
      <p:sp>
        <p:nvSpPr>
          <p:cNvPr id="5" name="矩形 4">
            <a:extLst>
              <a:ext uri="{FF2B5EF4-FFF2-40B4-BE49-F238E27FC236}">
                <a16:creationId xmlns:a16="http://schemas.microsoft.com/office/drawing/2014/main" id="{FE94F326-B346-624F-A925-0828F6E7C200}"/>
              </a:ext>
            </a:extLst>
          </p:cNvPr>
          <p:cNvSpPr/>
          <p:nvPr/>
        </p:nvSpPr>
        <p:spPr>
          <a:xfrm>
            <a:off x="1065107" y="2705879"/>
            <a:ext cx="4219536" cy="253916"/>
          </a:xfrm>
          <a:prstGeom prst="rect">
            <a:avLst/>
          </a:prstGeom>
        </p:spPr>
        <p:txBody>
          <a:bodyPr wrap="square">
            <a:spAutoFit/>
          </a:bodyPr>
          <a:lstStyle/>
          <a:p>
            <a:r>
              <a:rPr kumimoji="1" lang="en-US" altLang="zh-CN" sz="1050" dirty="0" err="1">
                <a:latin typeface="STZhongsong" panose="02010600040101010101" pitchFamily="2" charset="-122"/>
                <a:ea typeface="STZhongsong" panose="02010600040101010101" pitchFamily="2" charset="-122"/>
              </a:rPr>
              <a:t>BabelNet</a:t>
            </a:r>
            <a:r>
              <a:rPr kumimoji="1" lang="zh-CN" altLang="en-US" sz="1050" dirty="0">
                <a:latin typeface="STZhongsong" panose="02010600040101010101" pitchFamily="2" charset="-122"/>
                <a:ea typeface="STZhongsong" panose="02010600040101010101" pitchFamily="2" charset="-122"/>
              </a:rPr>
              <a:t> </a:t>
            </a:r>
            <a:r>
              <a:rPr kumimoji="1" lang="en-US" altLang="zh-CN" sz="1050" dirty="0">
                <a:latin typeface="STZhongsong" panose="02010600040101010101" pitchFamily="2" charset="-122"/>
                <a:ea typeface="STZhongsong" panose="02010600040101010101" pitchFamily="2" charset="-122"/>
              </a:rPr>
              <a:t>Synset</a:t>
            </a:r>
            <a:r>
              <a:rPr kumimoji="1" lang="zh-CN" altLang="en-US" sz="1050" dirty="0">
                <a:latin typeface="STZhongsong" panose="02010600040101010101" pitchFamily="2" charset="-122"/>
                <a:ea typeface="STZhongsong" panose="02010600040101010101" pitchFamily="2" charset="-122"/>
              </a:rPr>
              <a:t>之间的语义关系与其义原之间的语义关系相一致</a:t>
            </a:r>
            <a:endParaRPr lang="zh-CN" altLang="en-US" sz="1050" dirty="0"/>
          </a:p>
        </p:txBody>
      </p:sp>
      <p:sp>
        <p:nvSpPr>
          <p:cNvPr id="3" name="椭圆 2">
            <a:extLst>
              <a:ext uri="{FF2B5EF4-FFF2-40B4-BE49-F238E27FC236}">
                <a16:creationId xmlns:a16="http://schemas.microsoft.com/office/drawing/2014/main" id="{C6FE4102-ACC7-C841-8267-D7BE853036BA}"/>
              </a:ext>
            </a:extLst>
          </p:cNvPr>
          <p:cNvSpPr/>
          <p:nvPr/>
        </p:nvSpPr>
        <p:spPr>
          <a:xfrm>
            <a:off x="3121090" y="896246"/>
            <a:ext cx="732453" cy="2934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A26A81EC-FD87-4443-9272-6F2E5F9ABF1A}"/>
              </a:ext>
            </a:extLst>
          </p:cNvPr>
          <p:cNvSpPr/>
          <p:nvPr/>
        </p:nvSpPr>
        <p:spPr>
          <a:xfrm>
            <a:off x="3121090" y="1941734"/>
            <a:ext cx="732453" cy="2934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3072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98C2DAD9-B451-4972-BB49-7BC7F8CE3F02}" type="slidenum">
              <a:rPr lang="zh-CN" altLang="en-US" smtClean="0"/>
              <a:pPr/>
              <a:t>15</a:t>
            </a:fld>
            <a:endParaRPr lang="zh-CN" altLang="en-US" dirty="0"/>
          </a:p>
        </p:txBody>
      </p:sp>
      <p:sp>
        <p:nvSpPr>
          <p:cNvPr id="7" name="标题 1"/>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lang="zh-CN" altLang="en-US" sz="2470" dirty="0">
                <a:latin typeface="STZhongsong" panose="02010600040101010101" pitchFamily="2" charset="-122"/>
                <a:ea typeface="STZhongsong" panose="02010600040101010101" pitchFamily="2" charset="-122"/>
              </a:rPr>
              <a:t>方法二：基于关系表示的</a:t>
            </a:r>
            <a:r>
              <a:rPr lang="en-US" altLang="zh-CN" sz="2470" dirty="0" err="1">
                <a:latin typeface="STZhongsong" panose="02010600040101010101" pitchFamily="2" charset="-122"/>
                <a:ea typeface="STZhongsong" panose="02010600040101010101" pitchFamily="2" charset="-122"/>
              </a:rPr>
              <a:t>BabelNet</a:t>
            </a:r>
            <a:r>
              <a:rPr lang="zh-CN" altLang="en-US" sz="2470" dirty="0">
                <a:latin typeface="STZhongsong" panose="02010600040101010101" pitchFamily="2" charset="-122"/>
                <a:ea typeface="STZhongsong" panose="02010600040101010101" pitchFamily="2" charset="-122"/>
              </a:rPr>
              <a:t>义原预测</a:t>
            </a:r>
          </a:p>
        </p:txBody>
      </p:sp>
      <p:sp>
        <p:nvSpPr>
          <p:cNvPr id="5" name="矩形 4">
            <a:extLst>
              <a:ext uri="{FF2B5EF4-FFF2-40B4-BE49-F238E27FC236}">
                <a16:creationId xmlns:a16="http://schemas.microsoft.com/office/drawing/2014/main" id="{FE94F326-B346-624F-A925-0828F6E7C200}"/>
              </a:ext>
            </a:extLst>
          </p:cNvPr>
          <p:cNvSpPr/>
          <p:nvPr/>
        </p:nvSpPr>
        <p:spPr>
          <a:xfrm>
            <a:off x="1065107" y="2705879"/>
            <a:ext cx="4219536" cy="253916"/>
          </a:xfrm>
          <a:prstGeom prst="rect">
            <a:avLst/>
          </a:prstGeom>
        </p:spPr>
        <p:txBody>
          <a:bodyPr wrap="square">
            <a:spAutoFit/>
          </a:bodyPr>
          <a:lstStyle/>
          <a:p>
            <a:pPr algn="ctr"/>
            <a:r>
              <a:rPr kumimoji="1" lang="zh-CN" altLang="en-US" sz="1050" dirty="0">
                <a:latin typeface="STZhongsong" panose="02010600040101010101" pitchFamily="2" charset="-122"/>
                <a:ea typeface="STZhongsong" panose="02010600040101010101" pitchFamily="2" charset="-122"/>
              </a:rPr>
              <a:t>可以利用这种语义关系的对应性质进行义原预测</a:t>
            </a:r>
            <a:endParaRPr lang="zh-CN" altLang="en-US" sz="1050" dirty="0"/>
          </a:p>
        </p:txBody>
      </p:sp>
      <p:sp>
        <p:nvSpPr>
          <p:cNvPr id="6" name="Rectangle 5"/>
          <p:cNvSpPr/>
          <p:nvPr/>
        </p:nvSpPr>
        <p:spPr>
          <a:xfrm>
            <a:off x="3062959" y="2040400"/>
            <a:ext cx="2025144" cy="5048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57">
            <a:extLst>
              <a:ext uri="{FF2B5EF4-FFF2-40B4-BE49-F238E27FC236}">
                <a16:creationId xmlns:a16="http://schemas.microsoft.com/office/drawing/2014/main" id="{7A8711F6-A894-B941-BDAD-1CDEE662159F}"/>
              </a:ext>
            </a:extLst>
          </p:cNvPr>
          <p:cNvPicPr>
            <a:picLocks noChangeAspect="1"/>
          </p:cNvPicPr>
          <p:nvPr/>
        </p:nvPicPr>
        <p:blipFill rotWithShape="1">
          <a:blip r:embed="rId3"/>
          <a:srcRect b="32577"/>
          <a:stretch/>
        </p:blipFill>
        <p:spPr>
          <a:xfrm>
            <a:off x="984318" y="891581"/>
            <a:ext cx="4381115" cy="1781640"/>
          </a:xfrm>
          <a:prstGeom prst="rect">
            <a:avLst/>
          </a:prstGeom>
        </p:spPr>
      </p:pic>
      <p:sp>
        <p:nvSpPr>
          <p:cNvPr id="14" name="Rectangle 59">
            <a:extLst>
              <a:ext uri="{FF2B5EF4-FFF2-40B4-BE49-F238E27FC236}">
                <a16:creationId xmlns:a16="http://schemas.microsoft.com/office/drawing/2014/main" id="{C65BE1BB-A183-3840-9A93-A62E3026E2C0}"/>
              </a:ext>
            </a:extLst>
          </p:cNvPr>
          <p:cNvSpPr/>
          <p:nvPr/>
        </p:nvSpPr>
        <p:spPr>
          <a:xfrm>
            <a:off x="4341091" y="1515935"/>
            <a:ext cx="253703" cy="5329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62">
            <a:extLst>
              <a:ext uri="{FF2B5EF4-FFF2-40B4-BE49-F238E27FC236}">
                <a16:creationId xmlns:a16="http://schemas.microsoft.com/office/drawing/2014/main" id="{EF48E663-7ED6-B64F-BCDB-278B1B5841CA}"/>
              </a:ext>
            </a:extLst>
          </p:cNvPr>
          <p:cNvSpPr txBox="1"/>
          <p:nvPr/>
        </p:nvSpPr>
        <p:spPr>
          <a:xfrm>
            <a:off x="4489282" y="1572786"/>
            <a:ext cx="426346" cy="369332"/>
          </a:xfrm>
          <a:prstGeom prst="rect">
            <a:avLst/>
          </a:prstGeom>
          <a:noFill/>
        </p:spPr>
        <p:txBody>
          <a:bodyPr wrap="square" rtlCol="0">
            <a:spAutoFit/>
          </a:bodyPr>
          <a:lstStyle/>
          <a:p>
            <a:r>
              <a:rPr lang="en-US" altLang="zh-CN" dirty="0">
                <a:latin typeface="STZhongsong" panose="02010600040101010101" pitchFamily="2" charset="-122"/>
                <a:ea typeface="STZhongsong" panose="02010600040101010101" pitchFamily="2" charset="-122"/>
              </a:rPr>
              <a:t>?</a:t>
            </a:r>
            <a:endParaRPr lang="zh-CN" altLang="en-US" dirty="0">
              <a:latin typeface="STZhongsong" panose="02010600040101010101" pitchFamily="2" charset="-122"/>
              <a:ea typeface="STZhongsong" panose="02010600040101010101" pitchFamily="2" charset="-122"/>
            </a:endParaRPr>
          </a:p>
        </p:txBody>
      </p:sp>
      <p:sp>
        <p:nvSpPr>
          <p:cNvPr id="12" name="线条">
            <a:extLst>
              <a:ext uri="{FF2B5EF4-FFF2-40B4-BE49-F238E27FC236}">
                <a16:creationId xmlns:a16="http://schemas.microsoft.com/office/drawing/2014/main" id="{FDB3C50E-DC09-1C44-BA45-4BAC6D5A588C}"/>
              </a:ext>
            </a:extLst>
          </p:cNvPr>
          <p:cNvSpPr/>
          <p:nvPr/>
        </p:nvSpPr>
        <p:spPr>
          <a:xfrm flipH="1" flipV="1">
            <a:off x="4466037" y="1544854"/>
            <a:ext cx="1905" cy="495546"/>
          </a:xfrm>
          <a:prstGeom prst="line">
            <a:avLst/>
          </a:prstGeom>
          <a:ln w="25400">
            <a:solidFill>
              <a:srgbClr val="FF644E"/>
            </a:solidFill>
            <a:prstDash val="sysDot"/>
            <a:miter lim="400000"/>
            <a:head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dirty="0"/>
          </a:p>
        </p:txBody>
      </p:sp>
    </p:spTree>
    <p:extLst>
      <p:ext uri="{BB962C8B-B14F-4D97-AF65-F5344CB8AC3E}">
        <p14:creationId xmlns:p14="http://schemas.microsoft.com/office/powerpoint/2010/main" val="684455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98C2DAD9-B451-4972-BB49-7BC7F8CE3F02}" type="slidenum">
              <a:rPr lang="zh-CN" altLang="en-US" smtClean="0"/>
              <a:pPr/>
              <a:t>16</a:t>
            </a:fld>
            <a:endParaRPr lang="zh-CN" altLang="en-US" dirty="0"/>
          </a:p>
        </p:txBody>
      </p:sp>
      <p:sp>
        <p:nvSpPr>
          <p:cNvPr id="7" name="标题 1"/>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lang="zh-CN" altLang="en-US" sz="2470" dirty="0">
                <a:latin typeface="STZhongsong" panose="02010600040101010101" pitchFamily="2" charset="-122"/>
                <a:ea typeface="STZhongsong" panose="02010600040101010101" pitchFamily="2" charset="-122"/>
              </a:rPr>
              <a:t>方法二：基于关系表示的</a:t>
            </a:r>
            <a:r>
              <a:rPr lang="en-US" altLang="zh-CN" sz="2470" dirty="0" err="1">
                <a:latin typeface="STZhongsong" panose="02010600040101010101" pitchFamily="2" charset="-122"/>
                <a:ea typeface="STZhongsong" panose="02010600040101010101" pitchFamily="2" charset="-122"/>
              </a:rPr>
              <a:t>BabelNet</a:t>
            </a:r>
            <a:r>
              <a:rPr lang="zh-CN" altLang="en-US" sz="2470" dirty="0">
                <a:latin typeface="STZhongsong" panose="02010600040101010101" pitchFamily="2" charset="-122"/>
                <a:ea typeface="STZhongsong" panose="02010600040101010101" pitchFamily="2" charset="-122"/>
              </a:rPr>
              <a:t>义原预测</a:t>
            </a:r>
          </a:p>
        </p:txBody>
      </p:sp>
      <p:sp>
        <p:nvSpPr>
          <p:cNvPr id="6" name="TextBox 5"/>
          <p:cNvSpPr txBox="1"/>
          <p:nvPr/>
        </p:nvSpPr>
        <p:spPr>
          <a:xfrm>
            <a:off x="441363" y="2265259"/>
            <a:ext cx="4298859" cy="369332"/>
          </a:xfrm>
          <a:prstGeom prst="rect">
            <a:avLst/>
          </a:prstGeom>
          <a:noFill/>
        </p:spPr>
        <p:txBody>
          <a:bodyPr wrap="square" rtlCol="0">
            <a:spAutoFit/>
          </a:bodyPr>
          <a:lstStyle/>
          <a:p>
            <a:r>
              <a:rPr lang="zh-CN" altLang="en-US" dirty="0">
                <a:latin typeface="华文中宋" panose="02010600040101010101" pitchFamily="2" charset="-122"/>
                <a:ea typeface="华文中宋" panose="02010600040101010101" pitchFamily="2" charset="-122"/>
              </a:rPr>
              <a:t>基于</a:t>
            </a:r>
            <a:r>
              <a:rPr lang="en-US" altLang="zh-CN" dirty="0" err="1">
                <a:latin typeface="华文中宋" panose="02010600040101010101" pitchFamily="2" charset="-122"/>
                <a:ea typeface="华文中宋" panose="02010600040101010101" pitchFamily="2" charset="-122"/>
              </a:rPr>
              <a:t>TransE</a:t>
            </a:r>
            <a:r>
              <a:rPr lang="zh-CN" altLang="en-US" dirty="0">
                <a:latin typeface="华文中宋" panose="02010600040101010101" pitchFamily="2" charset="-122"/>
                <a:ea typeface="华文中宋" panose="02010600040101010101" pitchFamily="2" charset="-122"/>
              </a:rPr>
              <a:t>模型 </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Bordes</a:t>
            </a:r>
            <a:r>
              <a:rPr lang="en-US" altLang="zh-CN" dirty="0">
                <a:latin typeface="华文中宋" panose="02010600040101010101" pitchFamily="2" charset="-122"/>
                <a:ea typeface="华文中宋" panose="02010600040101010101" pitchFamily="2" charset="-122"/>
              </a:rPr>
              <a:t>, 2013]</a:t>
            </a:r>
            <a:endParaRPr lang="zh-CN" altLang="en-US" dirty="0">
              <a:latin typeface="华文中宋" panose="02010600040101010101" pitchFamily="2" charset="-122"/>
              <a:ea typeface="华文中宋" panose="02010600040101010101" pitchFamily="2" charset="-122"/>
            </a:endParaRPr>
          </a:p>
        </p:txBody>
      </p:sp>
      <p:sp>
        <p:nvSpPr>
          <p:cNvPr id="9" name="内容占位符 5">
            <a:extLst>
              <a:ext uri="{FF2B5EF4-FFF2-40B4-BE49-F238E27FC236}">
                <a16:creationId xmlns:a16="http://schemas.microsoft.com/office/drawing/2014/main" id="{34F7C193-1605-1E43-A6A0-D9963A1CCFDA}"/>
              </a:ext>
            </a:extLst>
          </p:cNvPr>
          <p:cNvSpPr txBox="1">
            <a:spLocks/>
          </p:cNvSpPr>
          <p:nvPr/>
        </p:nvSpPr>
        <p:spPr>
          <a:xfrm>
            <a:off x="369972" y="3340074"/>
            <a:ext cx="5317764" cy="236816"/>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600" dirty="0" err="1">
                <a:solidFill>
                  <a:schemeClr val="bg1">
                    <a:lumMod val="50000"/>
                  </a:schemeClr>
                </a:solidFill>
                <a:latin typeface="华文中宋" panose="02010600040101010101" pitchFamily="2" charset="-122"/>
                <a:ea typeface="华文中宋" panose="02010600040101010101" pitchFamily="2" charset="-122"/>
              </a:rPr>
              <a:t>Bordes</a:t>
            </a:r>
            <a:r>
              <a:rPr lang="en-US" altLang="zh-CN" sz="600" dirty="0">
                <a:solidFill>
                  <a:schemeClr val="bg1">
                    <a:lumMod val="50000"/>
                  </a:schemeClr>
                </a:solidFill>
                <a:latin typeface="华文中宋" panose="02010600040101010101" pitchFamily="2" charset="-122"/>
                <a:ea typeface="华文中宋" panose="02010600040101010101" pitchFamily="2" charset="-122"/>
              </a:rPr>
              <a:t>, A.; </a:t>
            </a:r>
            <a:r>
              <a:rPr lang="en-US" altLang="zh-CN" sz="600" dirty="0" err="1">
                <a:solidFill>
                  <a:schemeClr val="bg1">
                    <a:lumMod val="50000"/>
                  </a:schemeClr>
                </a:solidFill>
                <a:latin typeface="华文中宋" panose="02010600040101010101" pitchFamily="2" charset="-122"/>
                <a:ea typeface="华文中宋" panose="02010600040101010101" pitchFamily="2" charset="-122"/>
              </a:rPr>
              <a:t>Usunier</a:t>
            </a:r>
            <a:r>
              <a:rPr lang="en-US" altLang="zh-CN" sz="600" dirty="0">
                <a:solidFill>
                  <a:schemeClr val="bg1">
                    <a:lumMod val="50000"/>
                  </a:schemeClr>
                </a:solidFill>
                <a:latin typeface="华文中宋" panose="02010600040101010101" pitchFamily="2" charset="-122"/>
                <a:ea typeface="华文中宋" panose="02010600040101010101" pitchFamily="2" charset="-122"/>
              </a:rPr>
              <a:t>, N.; Weston, J.; and </a:t>
            </a:r>
            <a:r>
              <a:rPr lang="en-US" altLang="zh-CN" sz="600" dirty="0" err="1">
                <a:solidFill>
                  <a:schemeClr val="bg1">
                    <a:lumMod val="50000"/>
                  </a:schemeClr>
                </a:solidFill>
                <a:latin typeface="华文中宋" panose="02010600040101010101" pitchFamily="2" charset="-122"/>
                <a:ea typeface="华文中宋" panose="02010600040101010101" pitchFamily="2" charset="-122"/>
              </a:rPr>
              <a:t>Yakhnenko</a:t>
            </a:r>
            <a:r>
              <a:rPr lang="en-US" altLang="zh-CN" sz="600" dirty="0">
                <a:solidFill>
                  <a:schemeClr val="bg1">
                    <a:lumMod val="50000"/>
                  </a:schemeClr>
                </a:solidFill>
                <a:latin typeface="华文中宋" panose="02010600040101010101" pitchFamily="2" charset="-122"/>
                <a:ea typeface="华文中宋" panose="02010600040101010101" pitchFamily="2" charset="-122"/>
              </a:rPr>
              <a:t>, O. 2013. Translating </a:t>
            </a:r>
            <a:r>
              <a:rPr lang="en-US" altLang="zh-CN" sz="600" dirty="0" err="1">
                <a:solidFill>
                  <a:schemeClr val="bg1">
                    <a:lumMod val="50000"/>
                  </a:schemeClr>
                </a:solidFill>
                <a:latin typeface="华文中宋" panose="02010600040101010101" pitchFamily="2" charset="-122"/>
                <a:ea typeface="华文中宋" panose="02010600040101010101" pitchFamily="2" charset="-122"/>
              </a:rPr>
              <a:t>Embeddings</a:t>
            </a:r>
            <a:r>
              <a:rPr lang="en-US" altLang="zh-CN" sz="600" dirty="0">
                <a:solidFill>
                  <a:schemeClr val="bg1">
                    <a:lumMod val="50000"/>
                  </a:schemeClr>
                </a:solidFill>
                <a:latin typeface="华文中宋" panose="02010600040101010101" pitchFamily="2" charset="-122"/>
                <a:ea typeface="华文中宋" panose="02010600040101010101" pitchFamily="2" charset="-122"/>
              </a:rPr>
              <a:t> for Modeling Multi-Relational Data. In </a:t>
            </a:r>
            <a:r>
              <a:rPr lang="en-US" altLang="zh-CN" sz="600" i="1" dirty="0">
                <a:solidFill>
                  <a:schemeClr val="bg1">
                    <a:lumMod val="50000"/>
                  </a:schemeClr>
                </a:solidFill>
                <a:latin typeface="华文中宋" panose="02010600040101010101" pitchFamily="2" charset="-122"/>
                <a:ea typeface="华文中宋" panose="02010600040101010101" pitchFamily="2" charset="-122"/>
              </a:rPr>
              <a:t>Proceedings of NIPS</a:t>
            </a:r>
            <a:r>
              <a:rPr lang="en-US" altLang="zh-CN" sz="600" dirty="0">
                <a:solidFill>
                  <a:schemeClr val="bg1">
                    <a:lumMod val="50000"/>
                  </a:schemeClr>
                </a:solidFill>
                <a:latin typeface="华文中宋" panose="02010600040101010101" pitchFamily="2" charset="-122"/>
                <a:ea typeface="华文中宋" panose="02010600040101010101" pitchFamily="2" charset="-122"/>
              </a:rPr>
              <a:t>. </a:t>
            </a:r>
            <a:br>
              <a:rPr lang="en-US" altLang="zh-CN" sz="600" dirty="0">
                <a:solidFill>
                  <a:schemeClr val="bg1">
                    <a:lumMod val="50000"/>
                  </a:schemeClr>
                </a:solidFill>
                <a:latin typeface="华文中宋" panose="02010600040101010101" pitchFamily="2" charset="-122"/>
                <a:ea typeface="华文中宋" panose="02010600040101010101" pitchFamily="2" charset="-122"/>
              </a:rPr>
            </a:br>
            <a:endParaRPr kumimoji="1" lang="en-US" altLang="zh-CN" sz="600" dirty="0">
              <a:solidFill>
                <a:schemeClr val="bg1">
                  <a:lumMod val="50000"/>
                </a:schemeClr>
              </a:solidFill>
              <a:latin typeface="华文中宋" panose="02010600040101010101" pitchFamily="2" charset="-122"/>
              <a:ea typeface="华文中宋" panose="02010600040101010101" pitchFamily="2" charset="-122"/>
            </a:endParaRPr>
          </a:p>
        </p:txBody>
      </p:sp>
      <p:sp>
        <p:nvSpPr>
          <p:cNvPr id="10" name="内容占位符 5"/>
          <p:cNvSpPr txBox="1">
            <a:spLocks/>
          </p:cNvSpPr>
          <p:nvPr/>
        </p:nvSpPr>
        <p:spPr>
          <a:xfrm>
            <a:off x="304802" y="607758"/>
            <a:ext cx="5382934" cy="322979"/>
          </a:xfrm>
          <a:prstGeom prst="rect">
            <a:avLst/>
          </a:prstGeom>
        </p:spPr>
        <p:txBody>
          <a:bodyPr vert="horz" lIns="91440" tIns="45720" rIns="91440" bIns="45720" rtlCol="0">
            <a:normAutofit/>
          </a:bodyPr>
          <a:lstStyle>
            <a:lvl1pPr marL="122873" indent="-122873" algn="l" defTabSz="491490" rtl="0" eaLnBrk="1" latinLnBrk="0" hangingPunct="1">
              <a:lnSpc>
                <a:spcPct val="90000"/>
              </a:lnSpc>
              <a:spcBef>
                <a:spcPts val="538"/>
              </a:spcBef>
              <a:buFont typeface="Arial" panose="020B0604020202020204" pitchFamily="34" charset="0"/>
              <a:buChar char="•"/>
              <a:defRPr sz="1505" kern="1200">
                <a:solidFill>
                  <a:schemeClr val="tx1"/>
                </a:solidFill>
                <a:latin typeface="+mn-lt"/>
                <a:ea typeface="+mn-ea"/>
                <a:cs typeface="+mn-cs"/>
              </a:defRPr>
            </a:lvl1pPr>
            <a:lvl2pPr marL="368618" indent="-122873" algn="l" defTabSz="491490" rtl="0" eaLnBrk="1" latinLnBrk="0" hangingPunct="1">
              <a:lnSpc>
                <a:spcPct val="90000"/>
              </a:lnSpc>
              <a:spcBef>
                <a:spcPts val="269"/>
              </a:spcBef>
              <a:buFont typeface="Arial" panose="020B0604020202020204" pitchFamily="34" charset="0"/>
              <a:buChar char="•"/>
              <a:defRPr sz="1290" kern="1200">
                <a:solidFill>
                  <a:schemeClr val="tx1"/>
                </a:solidFill>
                <a:latin typeface="+mn-lt"/>
                <a:ea typeface="+mn-ea"/>
                <a:cs typeface="+mn-cs"/>
              </a:defRPr>
            </a:lvl2pPr>
            <a:lvl3pPr marL="614363" indent="-122873" algn="l" defTabSz="491490" rtl="0" eaLnBrk="1" latinLnBrk="0" hangingPunct="1">
              <a:lnSpc>
                <a:spcPct val="90000"/>
              </a:lnSpc>
              <a:spcBef>
                <a:spcPts val="269"/>
              </a:spcBef>
              <a:buFont typeface="Arial" panose="020B0604020202020204" pitchFamily="34" charset="0"/>
              <a:buChar char="•"/>
              <a:defRPr sz="1075" kern="1200">
                <a:solidFill>
                  <a:schemeClr val="tx1"/>
                </a:solidFill>
                <a:latin typeface="+mn-lt"/>
                <a:ea typeface="+mn-ea"/>
                <a:cs typeface="+mn-cs"/>
              </a:defRPr>
            </a:lvl3pPr>
            <a:lvl4pPr marL="860108" indent="-122873" algn="l" defTabSz="491490" rtl="0" eaLnBrk="1" latinLnBrk="0" hangingPunct="1">
              <a:lnSpc>
                <a:spcPct val="90000"/>
              </a:lnSpc>
              <a:spcBef>
                <a:spcPts val="269"/>
              </a:spcBef>
              <a:buFont typeface="Arial" panose="020B0604020202020204" pitchFamily="34" charset="0"/>
              <a:buChar char="•"/>
              <a:defRPr sz="968" kern="1200">
                <a:solidFill>
                  <a:schemeClr val="tx1"/>
                </a:solidFill>
                <a:latin typeface="+mn-lt"/>
                <a:ea typeface="+mn-ea"/>
                <a:cs typeface="+mn-cs"/>
              </a:defRPr>
            </a:lvl4pPr>
            <a:lvl5pPr marL="1105853" indent="-122873" algn="l" defTabSz="491490" rtl="0" eaLnBrk="1" latinLnBrk="0" hangingPunct="1">
              <a:lnSpc>
                <a:spcPct val="90000"/>
              </a:lnSpc>
              <a:spcBef>
                <a:spcPts val="269"/>
              </a:spcBef>
              <a:buFont typeface="Arial" panose="020B0604020202020204" pitchFamily="34" charset="0"/>
              <a:buChar char="•"/>
              <a:defRPr sz="968" kern="1200">
                <a:solidFill>
                  <a:schemeClr val="tx1"/>
                </a:solidFill>
                <a:latin typeface="+mn-lt"/>
                <a:ea typeface="+mn-ea"/>
                <a:cs typeface="+mn-cs"/>
              </a:defRPr>
            </a:lvl5pPr>
            <a:lvl6pPr marL="1351598" indent="-122873" algn="l" defTabSz="491490" rtl="0" eaLnBrk="1" latinLnBrk="0" hangingPunct="1">
              <a:lnSpc>
                <a:spcPct val="90000"/>
              </a:lnSpc>
              <a:spcBef>
                <a:spcPts val="269"/>
              </a:spcBef>
              <a:buFont typeface="Arial" panose="020B0604020202020204" pitchFamily="34" charset="0"/>
              <a:buChar char="•"/>
              <a:defRPr sz="968" kern="1200">
                <a:solidFill>
                  <a:schemeClr val="tx1"/>
                </a:solidFill>
                <a:latin typeface="+mn-lt"/>
                <a:ea typeface="+mn-ea"/>
                <a:cs typeface="+mn-cs"/>
              </a:defRPr>
            </a:lvl6pPr>
            <a:lvl7pPr marL="1597343" indent="-122873" algn="l" defTabSz="491490" rtl="0" eaLnBrk="1" latinLnBrk="0" hangingPunct="1">
              <a:lnSpc>
                <a:spcPct val="90000"/>
              </a:lnSpc>
              <a:spcBef>
                <a:spcPts val="269"/>
              </a:spcBef>
              <a:buFont typeface="Arial" panose="020B0604020202020204" pitchFamily="34" charset="0"/>
              <a:buChar char="•"/>
              <a:defRPr sz="968" kern="1200">
                <a:solidFill>
                  <a:schemeClr val="tx1"/>
                </a:solidFill>
                <a:latin typeface="+mn-lt"/>
                <a:ea typeface="+mn-ea"/>
                <a:cs typeface="+mn-cs"/>
              </a:defRPr>
            </a:lvl7pPr>
            <a:lvl8pPr marL="1843088" indent="-122873" algn="l" defTabSz="491490" rtl="0" eaLnBrk="1" latinLnBrk="0" hangingPunct="1">
              <a:lnSpc>
                <a:spcPct val="90000"/>
              </a:lnSpc>
              <a:spcBef>
                <a:spcPts val="269"/>
              </a:spcBef>
              <a:buFont typeface="Arial" panose="020B0604020202020204" pitchFamily="34" charset="0"/>
              <a:buChar char="•"/>
              <a:defRPr sz="968" kern="1200">
                <a:solidFill>
                  <a:schemeClr val="tx1"/>
                </a:solidFill>
                <a:latin typeface="+mn-lt"/>
                <a:ea typeface="+mn-ea"/>
                <a:cs typeface="+mn-cs"/>
              </a:defRPr>
            </a:lvl8pPr>
            <a:lvl9pPr marL="2088833" indent="-122873" algn="l" defTabSz="491490" rtl="0" eaLnBrk="1" latinLnBrk="0" hangingPunct="1">
              <a:lnSpc>
                <a:spcPct val="90000"/>
              </a:lnSpc>
              <a:spcBef>
                <a:spcPts val="269"/>
              </a:spcBef>
              <a:buFont typeface="Arial" panose="020B0604020202020204" pitchFamily="34" charset="0"/>
              <a:buChar char="•"/>
              <a:defRPr sz="968" kern="1200">
                <a:solidFill>
                  <a:schemeClr val="tx1"/>
                </a:solidFill>
                <a:latin typeface="+mn-lt"/>
                <a:ea typeface="+mn-ea"/>
                <a:cs typeface="+mn-cs"/>
              </a:defRPr>
            </a:lvl9pPr>
          </a:lstStyle>
          <a:p>
            <a:pPr algn="just"/>
            <a:r>
              <a:rPr kumimoji="1" lang="en-US" altLang="zh-CN" dirty="0">
                <a:latin typeface="STZhongsong" panose="02010600040101010101" pitchFamily="2" charset="-122"/>
                <a:ea typeface="STZhongsong" panose="02010600040101010101" pitchFamily="2" charset="-122"/>
              </a:rPr>
              <a:t>SPBS-Relational Representation (SPBS-RR)</a:t>
            </a:r>
          </a:p>
          <a:p>
            <a:pPr lvl="1" algn="just"/>
            <a:endParaRPr kumimoji="1" lang="en-US" altLang="zh-CN" dirty="0">
              <a:latin typeface="STZhongsong" panose="02010600040101010101" pitchFamily="2" charset="-122"/>
              <a:ea typeface="STZhongsong" panose="02010600040101010101" pitchFamily="2" charset="-122"/>
            </a:endParaRPr>
          </a:p>
          <a:p>
            <a:pPr algn="just"/>
            <a:endParaRPr kumimoji="1" lang="en-US" altLang="zh-CN" dirty="0">
              <a:latin typeface="STZhongsong" panose="02010600040101010101" pitchFamily="2" charset="-122"/>
              <a:ea typeface="STZhongsong" panose="02010600040101010101" pitchFamily="2" charset="-122"/>
            </a:endParaRPr>
          </a:p>
        </p:txBody>
      </p:sp>
      <p:pic>
        <p:nvPicPr>
          <p:cNvPr id="11" name="Picture 10"/>
          <p:cNvPicPr>
            <a:picLocks noChangeAspect="1"/>
          </p:cNvPicPr>
          <p:nvPr/>
        </p:nvPicPr>
        <p:blipFill rotWithShape="1">
          <a:blip r:embed="rId3"/>
          <a:srcRect t="3276" b="39383"/>
          <a:stretch/>
        </p:blipFill>
        <p:spPr>
          <a:xfrm>
            <a:off x="2590793" y="922171"/>
            <a:ext cx="3747339" cy="1296022"/>
          </a:xfrm>
          <a:prstGeom prst="rect">
            <a:avLst/>
          </a:prstGeom>
        </p:spPr>
      </p:pic>
      <p:pic>
        <p:nvPicPr>
          <p:cNvPr id="5" name="Picture 4"/>
          <p:cNvPicPr>
            <a:picLocks noChangeAspect="1"/>
          </p:cNvPicPr>
          <p:nvPr/>
        </p:nvPicPr>
        <p:blipFill>
          <a:blip r:embed="rId4"/>
          <a:stretch>
            <a:fillRect/>
          </a:stretch>
        </p:blipFill>
        <p:spPr>
          <a:xfrm>
            <a:off x="462084" y="2693349"/>
            <a:ext cx="3898912" cy="550829"/>
          </a:xfrm>
          <a:prstGeom prst="rect">
            <a:avLst/>
          </a:prstGeom>
        </p:spPr>
      </p:pic>
      <p:sp>
        <p:nvSpPr>
          <p:cNvPr id="3" name="左大括号 2">
            <a:extLst>
              <a:ext uri="{FF2B5EF4-FFF2-40B4-BE49-F238E27FC236}">
                <a16:creationId xmlns:a16="http://schemas.microsoft.com/office/drawing/2014/main" id="{B6086888-3D2F-4E4F-A889-504380EB117A}"/>
              </a:ext>
            </a:extLst>
          </p:cNvPr>
          <p:cNvSpPr/>
          <p:nvPr/>
        </p:nvSpPr>
        <p:spPr>
          <a:xfrm>
            <a:off x="1234974" y="1091139"/>
            <a:ext cx="301055" cy="872413"/>
          </a:xfrm>
          <a:prstGeom prst="leftBrace">
            <a:avLst>
              <a:gd name="adj1" fmla="val 14448"/>
              <a:gd name="adj2" fmla="val 48396"/>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12" name="矩形 11">
            <a:extLst>
              <a:ext uri="{FF2B5EF4-FFF2-40B4-BE49-F238E27FC236}">
                <a16:creationId xmlns:a16="http://schemas.microsoft.com/office/drawing/2014/main" id="{59DC61FE-BDA7-A445-97E0-EAFC5C4FB5A6}"/>
              </a:ext>
            </a:extLst>
          </p:cNvPr>
          <p:cNvSpPr/>
          <p:nvPr/>
        </p:nvSpPr>
        <p:spPr>
          <a:xfrm>
            <a:off x="1513653" y="955011"/>
            <a:ext cx="897887" cy="253916"/>
          </a:xfrm>
          <a:prstGeom prst="rect">
            <a:avLst/>
          </a:prstGeom>
        </p:spPr>
        <p:txBody>
          <a:bodyPr wrap="square">
            <a:spAutoFit/>
          </a:bodyPr>
          <a:lstStyle/>
          <a:p>
            <a:r>
              <a:rPr kumimoji="1" lang="en-US" altLang="zh-CN" sz="1050" dirty="0">
                <a:latin typeface="STZhongsong" panose="02010600040101010101" pitchFamily="2" charset="-122"/>
                <a:ea typeface="STZhongsong" panose="02010600040101010101" pitchFamily="2" charset="-122"/>
              </a:rPr>
              <a:t>Synset</a:t>
            </a:r>
            <a:r>
              <a:rPr kumimoji="1" lang="zh-CN" altLang="en-US" sz="1050" dirty="0">
                <a:latin typeface="STZhongsong" panose="02010600040101010101" pitchFamily="2" charset="-122"/>
                <a:ea typeface="STZhongsong" panose="02010600040101010101" pitchFamily="2" charset="-122"/>
              </a:rPr>
              <a:t>之间</a:t>
            </a:r>
            <a:endParaRPr lang="zh-CN" altLang="en-US" sz="1050" dirty="0"/>
          </a:p>
        </p:txBody>
      </p:sp>
      <p:sp>
        <p:nvSpPr>
          <p:cNvPr id="13" name="矩形 12">
            <a:extLst>
              <a:ext uri="{FF2B5EF4-FFF2-40B4-BE49-F238E27FC236}">
                <a16:creationId xmlns:a16="http://schemas.microsoft.com/office/drawing/2014/main" id="{8B353103-04F9-184C-B754-1F842E0BAA1D}"/>
              </a:ext>
            </a:extLst>
          </p:cNvPr>
          <p:cNvSpPr/>
          <p:nvPr/>
        </p:nvSpPr>
        <p:spPr>
          <a:xfrm>
            <a:off x="1513653" y="1359445"/>
            <a:ext cx="730184" cy="253916"/>
          </a:xfrm>
          <a:prstGeom prst="rect">
            <a:avLst/>
          </a:prstGeom>
        </p:spPr>
        <p:txBody>
          <a:bodyPr wrap="square">
            <a:spAutoFit/>
          </a:bodyPr>
          <a:lstStyle/>
          <a:p>
            <a:r>
              <a:rPr kumimoji="1" lang="zh-CN" altLang="en-US" sz="1050" dirty="0">
                <a:latin typeface="STZhongsong" panose="02010600040101010101" pitchFamily="2" charset="-122"/>
                <a:ea typeface="STZhongsong" panose="02010600040101010101" pitchFamily="2" charset="-122"/>
              </a:rPr>
              <a:t>义原之间</a:t>
            </a:r>
            <a:endParaRPr lang="zh-CN" altLang="en-US" sz="1050" dirty="0"/>
          </a:p>
        </p:txBody>
      </p:sp>
      <p:sp>
        <p:nvSpPr>
          <p:cNvPr id="14" name="矩形 13">
            <a:extLst>
              <a:ext uri="{FF2B5EF4-FFF2-40B4-BE49-F238E27FC236}">
                <a16:creationId xmlns:a16="http://schemas.microsoft.com/office/drawing/2014/main" id="{F8567324-C29F-164E-BF3D-697D3167418C}"/>
              </a:ext>
            </a:extLst>
          </p:cNvPr>
          <p:cNvSpPr/>
          <p:nvPr/>
        </p:nvSpPr>
        <p:spPr>
          <a:xfrm>
            <a:off x="1513653" y="1773755"/>
            <a:ext cx="1136640" cy="415498"/>
          </a:xfrm>
          <a:prstGeom prst="rect">
            <a:avLst/>
          </a:prstGeom>
        </p:spPr>
        <p:txBody>
          <a:bodyPr wrap="square">
            <a:spAutoFit/>
          </a:bodyPr>
          <a:lstStyle/>
          <a:p>
            <a:r>
              <a:rPr kumimoji="1" lang="en-US" altLang="zh-CN" sz="1050" dirty="0">
                <a:solidFill>
                  <a:srgbClr val="FF0000"/>
                </a:solidFill>
                <a:latin typeface="STZhongsong" panose="02010600040101010101" pitchFamily="2" charset="-122"/>
                <a:ea typeface="STZhongsong" panose="02010600040101010101" pitchFamily="2" charset="-122"/>
              </a:rPr>
              <a:t>Synset-</a:t>
            </a:r>
            <a:r>
              <a:rPr kumimoji="1" lang="zh-CN" altLang="en-US" sz="1050" dirty="0">
                <a:solidFill>
                  <a:srgbClr val="FF0000"/>
                </a:solidFill>
                <a:latin typeface="STZhongsong" panose="02010600040101010101" pitchFamily="2" charset="-122"/>
                <a:ea typeface="STZhongsong" panose="02010600040101010101" pitchFamily="2" charset="-122"/>
              </a:rPr>
              <a:t>义原</a:t>
            </a:r>
            <a:endParaRPr kumimoji="1" lang="en-US" altLang="zh-CN" sz="1050" dirty="0">
              <a:solidFill>
                <a:srgbClr val="FF0000"/>
              </a:solidFill>
              <a:latin typeface="STZhongsong" panose="02010600040101010101" pitchFamily="2" charset="-122"/>
              <a:ea typeface="STZhongsong" panose="02010600040101010101" pitchFamily="2" charset="-122"/>
            </a:endParaRPr>
          </a:p>
          <a:p>
            <a:r>
              <a:rPr kumimoji="1" lang="en-US" altLang="zh-CN" sz="1050" dirty="0" err="1">
                <a:solidFill>
                  <a:srgbClr val="FF0000"/>
                </a:solidFill>
                <a:latin typeface="STZhongsong" panose="02010600040101010101" pitchFamily="2" charset="-122"/>
                <a:ea typeface="STZhongsong" panose="02010600040101010101" pitchFamily="2" charset="-122"/>
              </a:rPr>
              <a:t>have_sememe</a:t>
            </a:r>
            <a:endParaRPr lang="zh-CN" altLang="en-US" sz="1050" dirty="0">
              <a:solidFill>
                <a:srgbClr val="FF0000"/>
              </a:solidFill>
            </a:endParaRPr>
          </a:p>
        </p:txBody>
      </p:sp>
      <p:sp>
        <p:nvSpPr>
          <p:cNvPr id="15" name="矩形 14">
            <a:extLst>
              <a:ext uri="{FF2B5EF4-FFF2-40B4-BE49-F238E27FC236}">
                <a16:creationId xmlns:a16="http://schemas.microsoft.com/office/drawing/2014/main" id="{8A96AD93-D43A-1943-A9DE-E0AD44E3262C}"/>
              </a:ext>
            </a:extLst>
          </p:cNvPr>
          <p:cNvSpPr/>
          <p:nvPr/>
        </p:nvSpPr>
        <p:spPr>
          <a:xfrm>
            <a:off x="560636" y="1380326"/>
            <a:ext cx="730184" cy="253916"/>
          </a:xfrm>
          <a:prstGeom prst="rect">
            <a:avLst/>
          </a:prstGeom>
        </p:spPr>
        <p:txBody>
          <a:bodyPr wrap="square">
            <a:spAutoFit/>
          </a:bodyPr>
          <a:lstStyle/>
          <a:p>
            <a:r>
              <a:rPr kumimoji="1" lang="zh-CN" altLang="en-US" sz="1050" dirty="0">
                <a:latin typeface="STZhongsong" panose="02010600040101010101" pitchFamily="2" charset="-122"/>
                <a:ea typeface="STZhongsong" panose="02010600040101010101" pitchFamily="2" charset="-122"/>
              </a:rPr>
              <a:t>三种关系</a:t>
            </a:r>
            <a:endParaRPr lang="zh-CN" altLang="en-US" sz="1050" dirty="0"/>
          </a:p>
        </p:txBody>
      </p:sp>
    </p:spTree>
    <p:extLst>
      <p:ext uri="{BB962C8B-B14F-4D97-AF65-F5344CB8AC3E}">
        <p14:creationId xmlns:p14="http://schemas.microsoft.com/office/powerpoint/2010/main" val="173879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98C2DAD9-B451-4972-BB49-7BC7F8CE3F02}" type="slidenum">
              <a:rPr lang="zh-CN" altLang="en-US" smtClean="0"/>
              <a:pPr/>
              <a:t>17</a:t>
            </a:fld>
            <a:endParaRPr lang="zh-CN" altLang="en-US" dirty="0"/>
          </a:p>
        </p:txBody>
      </p:sp>
      <p:sp>
        <p:nvSpPr>
          <p:cNvPr id="7" name="标题 1"/>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lang="zh-CN" altLang="en-US" sz="2470" dirty="0">
                <a:latin typeface="STZhongsong" panose="02010600040101010101" pitchFamily="2" charset="-122"/>
                <a:ea typeface="STZhongsong" panose="02010600040101010101" pitchFamily="2" charset="-122"/>
              </a:rPr>
              <a:t>方法二：基于关系表示的</a:t>
            </a:r>
            <a:r>
              <a:rPr lang="en-US" altLang="zh-CN" sz="2470" dirty="0" err="1">
                <a:latin typeface="STZhongsong" panose="02010600040101010101" pitchFamily="2" charset="-122"/>
                <a:ea typeface="STZhongsong" panose="02010600040101010101" pitchFamily="2" charset="-122"/>
              </a:rPr>
              <a:t>BabelNet</a:t>
            </a:r>
            <a:r>
              <a:rPr lang="zh-CN" altLang="en-US" sz="2470" dirty="0">
                <a:latin typeface="STZhongsong" panose="02010600040101010101" pitchFamily="2" charset="-122"/>
                <a:ea typeface="STZhongsong" panose="02010600040101010101" pitchFamily="2" charset="-122"/>
              </a:rPr>
              <a:t>义原预测</a:t>
            </a:r>
          </a:p>
        </p:txBody>
      </p:sp>
      <p:sp>
        <p:nvSpPr>
          <p:cNvPr id="5" name="TextBox 4"/>
          <p:cNvSpPr txBox="1"/>
          <p:nvPr/>
        </p:nvSpPr>
        <p:spPr>
          <a:xfrm>
            <a:off x="199697" y="650521"/>
            <a:ext cx="3456264" cy="369332"/>
          </a:xfrm>
          <a:prstGeom prst="rect">
            <a:avLst/>
          </a:prstGeom>
          <a:noFill/>
        </p:spPr>
        <p:txBody>
          <a:bodyPr wrap="square" rtlCol="0">
            <a:spAutoFit/>
          </a:bodyPr>
          <a:lstStyle/>
          <a:p>
            <a:r>
              <a:rPr lang="zh-CN" altLang="en-US" dirty="0">
                <a:latin typeface="华文中宋" panose="02010600040101010101" pitchFamily="2" charset="-122"/>
                <a:ea typeface="华文中宋" panose="02010600040101010101" pitchFamily="2" charset="-122"/>
              </a:rPr>
              <a:t>语义相等约束</a:t>
            </a:r>
          </a:p>
        </p:txBody>
      </p:sp>
      <p:grpSp>
        <p:nvGrpSpPr>
          <p:cNvPr id="11" name="组合 10">
            <a:extLst>
              <a:ext uri="{FF2B5EF4-FFF2-40B4-BE49-F238E27FC236}">
                <a16:creationId xmlns:a16="http://schemas.microsoft.com/office/drawing/2014/main" id="{E9D84A20-92B8-DC48-A435-B6479E71CB7A}"/>
              </a:ext>
            </a:extLst>
          </p:cNvPr>
          <p:cNvGrpSpPr/>
          <p:nvPr/>
        </p:nvGrpSpPr>
        <p:grpSpPr>
          <a:xfrm>
            <a:off x="369454" y="2004333"/>
            <a:ext cx="1293091" cy="355600"/>
            <a:chOff x="697345" y="2322945"/>
            <a:chExt cx="1293091" cy="355600"/>
          </a:xfrm>
        </p:grpSpPr>
        <p:sp>
          <p:nvSpPr>
            <p:cNvPr id="2" name="矩形 1">
              <a:extLst>
                <a:ext uri="{FF2B5EF4-FFF2-40B4-BE49-F238E27FC236}">
                  <a16:creationId xmlns:a16="http://schemas.microsoft.com/office/drawing/2014/main" id="{2B787F17-9B9E-164E-92AA-ABDDFD1F1F00}"/>
                </a:ext>
              </a:extLst>
            </p:cNvPr>
            <p:cNvSpPr/>
            <p:nvPr/>
          </p:nvSpPr>
          <p:spPr>
            <a:xfrm>
              <a:off x="697345" y="2322945"/>
              <a:ext cx="1293091" cy="355600"/>
            </a:xfrm>
            <a:prstGeom prst="rect">
              <a:avLst/>
            </a:prstGeom>
            <a:noFill/>
            <a:ln>
              <a:solidFill>
                <a:srgbClr val="0CA8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75CE7421-7D57-0F4E-85BC-B7B98986B58D}"/>
                </a:ext>
              </a:extLst>
            </p:cNvPr>
            <p:cNvSpPr/>
            <p:nvPr/>
          </p:nvSpPr>
          <p:spPr>
            <a:xfrm>
              <a:off x="791828" y="2359890"/>
              <a:ext cx="281709" cy="281709"/>
            </a:xfrm>
            <a:prstGeom prst="ellipse">
              <a:avLst/>
            </a:prstGeom>
            <a:noFill/>
            <a:ln>
              <a:solidFill>
                <a:srgbClr val="0CA8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007081E2-17DB-EE4E-8029-D2F0772136D5}"/>
                </a:ext>
              </a:extLst>
            </p:cNvPr>
            <p:cNvSpPr/>
            <p:nvPr/>
          </p:nvSpPr>
          <p:spPr>
            <a:xfrm>
              <a:off x="1187742" y="2359890"/>
              <a:ext cx="281709" cy="281709"/>
            </a:xfrm>
            <a:prstGeom prst="ellipse">
              <a:avLst/>
            </a:prstGeom>
            <a:noFill/>
            <a:ln>
              <a:solidFill>
                <a:srgbClr val="0CA8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B9621654-1A96-174F-B22C-5FAA45F8D11B}"/>
                </a:ext>
              </a:extLst>
            </p:cNvPr>
            <p:cNvSpPr/>
            <p:nvPr/>
          </p:nvSpPr>
          <p:spPr>
            <a:xfrm>
              <a:off x="1583656" y="2359890"/>
              <a:ext cx="281709" cy="281709"/>
            </a:xfrm>
            <a:prstGeom prst="ellipse">
              <a:avLst/>
            </a:prstGeom>
            <a:noFill/>
            <a:ln>
              <a:solidFill>
                <a:srgbClr val="0CA8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2" name="组合 11">
            <a:extLst>
              <a:ext uri="{FF2B5EF4-FFF2-40B4-BE49-F238E27FC236}">
                <a16:creationId xmlns:a16="http://schemas.microsoft.com/office/drawing/2014/main" id="{7B51D9BB-3AF2-7343-A6E0-95F543CF5DCA}"/>
              </a:ext>
            </a:extLst>
          </p:cNvPr>
          <p:cNvGrpSpPr/>
          <p:nvPr/>
        </p:nvGrpSpPr>
        <p:grpSpPr>
          <a:xfrm>
            <a:off x="1927829" y="2004333"/>
            <a:ext cx="1293091" cy="355600"/>
            <a:chOff x="697345" y="2322945"/>
            <a:chExt cx="1293091" cy="355600"/>
          </a:xfrm>
        </p:grpSpPr>
        <p:sp>
          <p:nvSpPr>
            <p:cNvPr id="13" name="矩形 12">
              <a:extLst>
                <a:ext uri="{FF2B5EF4-FFF2-40B4-BE49-F238E27FC236}">
                  <a16:creationId xmlns:a16="http://schemas.microsoft.com/office/drawing/2014/main" id="{47503F89-A169-364A-ADCC-35A27B0D124A}"/>
                </a:ext>
              </a:extLst>
            </p:cNvPr>
            <p:cNvSpPr/>
            <p:nvPr/>
          </p:nvSpPr>
          <p:spPr>
            <a:xfrm>
              <a:off x="697345" y="2322945"/>
              <a:ext cx="1293091" cy="355600"/>
            </a:xfrm>
            <a:prstGeom prst="rect">
              <a:avLst/>
            </a:prstGeom>
            <a:noFill/>
            <a:ln>
              <a:solidFill>
                <a:srgbClr val="FF6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90DD210B-8EB4-3E4C-BDA4-B327227B1F47}"/>
                </a:ext>
              </a:extLst>
            </p:cNvPr>
            <p:cNvSpPr/>
            <p:nvPr/>
          </p:nvSpPr>
          <p:spPr>
            <a:xfrm>
              <a:off x="791828" y="2359890"/>
              <a:ext cx="281709" cy="281709"/>
            </a:xfrm>
            <a:prstGeom prst="ellipse">
              <a:avLst/>
            </a:prstGeom>
            <a:noFill/>
            <a:ln>
              <a:solidFill>
                <a:srgbClr val="FF6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55796F36-B23A-8343-B7A9-2857E03F3358}"/>
                </a:ext>
              </a:extLst>
            </p:cNvPr>
            <p:cNvSpPr/>
            <p:nvPr/>
          </p:nvSpPr>
          <p:spPr>
            <a:xfrm>
              <a:off x="1187742" y="2359890"/>
              <a:ext cx="281709" cy="281709"/>
            </a:xfrm>
            <a:prstGeom prst="ellipse">
              <a:avLst/>
            </a:prstGeom>
            <a:noFill/>
            <a:ln>
              <a:solidFill>
                <a:srgbClr val="FF6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E63E2C15-56D4-9043-A04E-0F540556CCE8}"/>
                </a:ext>
              </a:extLst>
            </p:cNvPr>
            <p:cNvSpPr/>
            <p:nvPr/>
          </p:nvSpPr>
          <p:spPr>
            <a:xfrm>
              <a:off x="1583656" y="2359890"/>
              <a:ext cx="281709" cy="281709"/>
            </a:xfrm>
            <a:prstGeom prst="ellipse">
              <a:avLst/>
            </a:prstGeom>
            <a:noFill/>
            <a:ln>
              <a:solidFill>
                <a:srgbClr val="FF6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7" name="组合 16">
            <a:extLst>
              <a:ext uri="{FF2B5EF4-FFF2-40B4-BE49-F238E27FC236}">
                <a16:creationId xmlns:a16="http://schemas.microsoft.com/office/drawing/2014/main" id="{7C115706-E0E9-CC42-A2C6-375F5F705FA1}"/>
              </a:ext>
            </a:extLst>
          </p:cNvPr>
          <p:cNvGrpSpPr/>
          <p:nvPr/>
        </p:nvGrpSpPr>
        <p:grpSpPr>
          <a:xfrm>
            <a:off x="3713889" y="1012010"/>
            <a:ext cx="1293091" cy="355600"/>
            <a:chOff x="697345" y="2322945"/>
            <a:chExt cx="1293091" cy="355600"/>
          </a:xfrm>
        </p:grpSpPr>
        <p:sp>
          <p:nvSpPr>
            <p:cNvPr id="18" name="矩形 17">
              <a:extLst>
                <a:ext uri="{FF2B5EF4-FFF2-40B4-BE49-F238E27FC236}">
                  <a16:creationId xmlns:a16="http://schemas.microsoft.com/office/drawing/2014/main" id="{F48A4C27-3F83-C146-88F9-0AC69C8CD00E}"/>
                </a:ext>
              </a:extLst>
            </p:cNvPr>
            <p:cNvSpPr/>
            <p:nvPr/>
          </p:nvSpPr>
          <p:spPr>
            <a:xfrm>
              <a:off x="697345" y="2322945"/>
              <a:ext cx="1293091" cy="355600"/>
            </a:xfrm>
            <a:prstGeom prst="rect">
              <a:avLst/>
            </a:prstGeom>
            <a:no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a:extLst>
                <a:ext uri="{FF2B5EF4-FFF2-40B4-BE49-F238E27FC236}">
                  <a16:creationId xmlns:a16="http://schemas.microsoft.com/office/drawing/2014/main" id="{CA2F6358-7679-8647-978D-07F495F2F350}"/>
                </a:ext>
              </a:extLst>
            </p:cNvPr>
            <p:cNvSpPr/>
            <p:nvPr/>
          </p:nvSpPr>
          <p:spPr>
            <a:xfrm>
              <a:off x="791828" y="2359890"/>
              <a:ext cx="281709" cy="281709"/>
            </a:xfrm>
            <a:prstGeom prst="ellipse">
              <a:avLst/>
            </a:prstGeom>
            <a:no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1EF8DBB3-33C9-7A45-856A-41EECE12D244}"/>
                </a:ext>
              </a:extLst>
            </p:cNvPr>
            <p:cNvSpPr/>
            <p:nvPr/>
          </p:nvSpPr>
          <p:spPr>
            <a:xfrm>
              <a:off x="1187742" y="2359890"/>
              <a:ext cx="281709" cy="281709"/>
            </a:xfrm>
            <a:prstGeom prst="ellipse">
              <a:avLst/>
            </a:prstGeom>
            <a:no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a:extLst>
                <a:ext uri="{FF2B5EF4-FFF2-40B4-BE49-F238E27FC236}">
                  <a16:creationId xmlns:a16="http://schemas.microsoft.com/office/drawing/2014/main" id="{98E0354D-794F-8247-A460-DD81022E6F77}"/>
                </a:ext>
              </a:extLst>
            </p:cNvPr>
            <p:cNvSpPr/>
            <p:nvPr/>
          </p:nvSpPr>
          <p:spPr>
            <a:xfrm>
              <a:off x="1583656" y="2359890"/>
              <a:ext cx="281709" cy="281709"/>
            </a:xfrm>
            <a:prstGeom prst="ellipse">
              <a:avLst/>
            </a:prstGeom>
            <a:no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2" name="组合 31">
            <a:extLst>
              <a:ext uri="{FF2B5EF4-FFF2-40B4-BE49-F238E27FC236}">
                <a16:creationId xmlns:a16="http://schemas.microsoft.com/office/drawing/2014/main" id="{7FEE9C04-7375-194E-8B0A-C0B2EEC9966B}"/>
              </a:ext>
            </a:extLst>
          </p:cNvPr>
          <p:cNvGrpSpPr/>
          <p:nvPr/>
        </p:nvGrpSpPr>
        <p:grpSpPr>
          <a:xfrm>
            <a:off x="3715329" y="1681151"/>
            <a:ext cx="1293091" cy="355600"/>
            <a:chOff x="697345" y="2322945"/>
            <a:chExt cx="1293091" cy="355600"/>
          </a:xfrm>
        </p:grpSpPr>
        <p:sp>
          <p:nvSpPr>
            <p:cNvPr id="33" name="矩形 32">
              <a:extLst>
                <a:ext uri="{FF2B5EF4-FFF2-40B4-BE49-F238E27FC236}">
                  <a16:creationId xmlns:a16="http://schemas.microsoft.com/office/drawing/2014/main" id="{F4B09C23-F7DC-C448-95CE-A31666C4DC34}"/>
                </a:ext>
              </a:extLst>
            </p:cNvPr>
            <p:cNvSpPr/>
            <p:nvPr/>
          </p:nvSpPr>
          <p:spPr>
            <a:xfrm>
              <a:off x="697345" y="2322945"/>
              <a:ext cx="1293091" cy="355600"/>
            </a:xfrm>
            <a:prstGeom prst="rect">
              <a:avLst/>
            </a:prstGeom>
            <a:no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a:extLst>
                <a:ext uri="{FF2B5EF4-FFF2-40B4-BE49-F238E27FC236}">
                  <a16:creationId xmlns:a16="http://schemas.microsoft.com/office/drawing/2014/main" id="{F6955F0C-4D83-D44B-92E0-9B9BD782F962}"/>
                </a:ext>
              </a:extLst>
            </p:cNvPr>
            <p:cNvSpPr/>
            <p:nvPr/>
          </p:nvSpPr>
          <p:spPr>
            <a:xfrm>
              <a:off x="791828" y="2359890"/>
              <a:ext cx="281709" cy="281709"/>
            </a:xfrm>
            <a:prstGeom prst="ellipse">
              <a:avLst/>
            </a:prstGeom>
            <a:no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a:extLst>
                <a:ext uri="{FF2B5EF4-FFF2-40B4-BE49-F238E27FC236}">
                  <a16:creationId xmlns:a16="http://schemas.microsoft.com/office/drawing/2014/main" id="{721BBAE0-CCB7-9642-8053-7D10611EEB49}"/>
                </a:ext>
              </a:extLst>
            </p:cNvPr>
            <p:cNvSpPr/>
            <p:nvPr/>
          </p:nvSpPr>
          <p:spPr>
            <a:xfrm>
              <a:off x="1187742" y="2359890"/>
              <a:ext cx="281709" cy="281709"/>
            </a:xfrm>
            <a:prstGeom prst="ellipse">
              <a:avLst/>
            </a:prstGeom>
            <a:no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F41EDA2A-2EEC-F948-80E4-EF6FD0A6A7F8}"/>
                </a:ext>
              </a:extLst>
            </p:cNvPr>
            <p:cNvSpPr/>
            <p:nvPr/>
          </p:nvSpPr>
          <p:spPr>
            <a:xfrm>
              <a:off x="1583656" y="2359890"/>
              <a:ext cx="281709" cy="281709"/>
            </a:xfrm>
            <a:prstGeom prst="ellipse">
              <a:avLst/>
            </a:prstGeom>
            <a:no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7" name="组合 36">
            <a:extLst>
              <a:ext uri="{FF2B5EF4-FFF2-40B4-BE49-F238E27FC236}">
                <a16:creationId xmlns:a16="http://schemas.microsoft.com/office/drawing/2014/main" id="{DE6A7DA2-8ACA-0145-82F7-D329561C6C73}"/>
              </a:ext>
            </a:extLst>
          </p:cNvPr>
          <p:cNvGrpSpPr/>
          <p:nvPr/>
        </p:nvGrpSpPr>
        <p:grpSpPr>
          <a:xfrm>
            <a:off x="3715329" y="2350292"/>
            <a:ext cx="1293091" cy="355600"/>
            <a:chOff x="697345" y="2322945"/>
            <a:chExt cx="1293091" cy="355600"/>
          </a:xfrm>
        </p:grpSpPr>
        <p:sp>
          <p:nvSpPr>
            <p:cNvPr id="38" name="矩形 37">
              <a:extLst>
                <a:ext uri="{FF2B5EF4-FFF2-40B4-BE49-F238E27FC236}">
                  <a16:creationId xmlns:a16="http://schemas.microsoft.com/office/drawing/2014/main" id="{12A9B44E-7E42-B040-BCBE-28B30CDA9E88}"/>
                </a:ext>
              </a:extLst>
            </p:cNvPr>
            <p:cNvSpPr/>
            <p:nvPr/>
          </p:nvSpPr>
          <p:spPr>
            <a:xfrm>
              <a:off x="697345" y="2322945"/>
              <a:ext cx="1293091" cy="355600"/>
            </a:xfrm>
            <a:prstGeom prst="rect">
              <a:avLst/>
            </a:prstGeom>
            <a:no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椭圆 38">
              <a:extLst>
                <a:ext uri="{FF2B5EF4-FFF2-40B4-BE49-F238E27FC236}">
                  <a16:creationId xmlns:a16="http://schemas.microsoft.com/office/drawing/2014/main" id="{10134549-1639-D44B-8C05-D24897C40769}"/>
                </a:ext>
              </a:extLst>
            </p:cNvPr>
            <p:cNvSpPr/>
            <p:nvPr/>
          </p:nvSpPr>
          <p:spPr>
            <a:xfrm>
              <a:off x="791828" y="2359890"/>
              <a:ext cx="281709" cy="281709"/>
            </a:xfrm>
            <a:prstGeom prst="ellipse">
              <a:avLst/>
            </a:prstGeom>
            <a:no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a:extLst>
                <a:ext uri="{FF2B5EF4-FFF2-40B4-BE49-F238E27FC236}">
                  <a16:creationId xmlns:a16="http://schemas.microsoft.com/office/drawing/2014/main" id="{9BA6F388-E9A7-7F45-AC40-7CDBEE3973FE}"/>
                </a:ext>
              </a:extLst>
            </p:cNvPr>
            <p:cNvSpPr/>
            <p:nvPr/>
          </p:nvSpPr>
          <p:spPr>
            <a:xfrm>
              <a:off x="1187742" y="2359890"/>
              <a:ext cx="281709" cy="281709"/>
            </a:xfrm>
            <a:prstGeom prst="ellipse">
              <a:avLst/>
            </a:prstGeom>
            <a:no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椭圆 40">
              <a:extLst>
                <a:ext uri="{FF2B5EF4-FFF2-40B4-BE49-F238E27FC236}">
                  <a16:creationId xmlns:a16="http://schemas.microsoft.com/office/drawing/2014/main" id="{12633F45-7938-5743-9598-9D9CA2A7160C}"/>
                </a:ext>
              </a:extLst>
            </p:cNvPr>
            <p:cNvSpPr/>
            <p:nvPr/>
          </p:nvSpPr>
          <p:spPr>
            <a:xfrm>
              <a:off x="1583656" y="2359890"/>
              <a:ext cx="281709" cy="281709"/>
            </a:xfrm>
            <a:prstGeom prst="ellipse">
              <a:avLst/>
            </a:prstGeom>
            <a:no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2" name="组合 41">
            <a:extLst>
              <a:ext uri="{FF2B5EF4-FFF2-40B4-BE49-F238E27FC236}">
                <a16:creationId xmlns:a16="http://schemas.microsoft.com/office/drawing/2014/main" id="{710BD385-51CE-7E47-B03B-81106D9C19E9}"/>
              </a:ext>
            </a:extLst>
          </p:cNvPr>
          <p:cNvGrpSpPr/>
          <p:nvPr/>
        </p:nvGrpSpPr>
        <p:grpSpPr>
          <a:xfrm>
            <a:off x="3715329" y="3019434"/>
            <a:ext cx="1293091" cy="355600"/>
            <a:chOff x="697345" y="2322945"/>
            <a:chExt cx="1293091" cy="355600"/>
          </a:xfrm>
        </p:grpSpPr>
        <p:sp>
          <p:nvSpPr>
            <p:cNvPr id="43" name="矩形 42">
              <a:extLst>
                <a:ext uri="{FF2B5EF4-FFF2-40B4-BE49-F238E27FC236}">
                  <a16:creationId xmlns:a16="http://schemas.microsoft.com/office/drawing/2014/main" id="{6BB4A7D5-97B9-F346-8ABE-F840094E32A9}"/>
                </a:ext>
              </a:extLst>
            </p:cNvPr>
            <p:cNvSpPr/>
            <p:nvPr/>
          </p:nvSpPr>
          <p:spPr>
            <a:xfrm>
              <a:off x="697345" y="2322945"/>
              <a:ext cx="1293091" cy="355600"/>
            </a:xfrm>
            <a:prstGeom prst="rect">
              <a:avLst/>
            </a:prstGeom>
            <a:no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椭圆 43">
              <a:extLst>
                <a:ext uri="{FF2B5EF4-FFF2-40B4-BE49-F238E27FC236}">
                  <a16:creationId xmlns:a16="http://schemas.microsoft.com/office/drawing/2014/main" id="{07AEC201-956C-3043-AB93-56216BB51F1F}"/>
                </a:ext>
              </a:extLst>
            </p:cNvPr>
            <p:cNvSpPr/>
            <p:nvPr/>
          </p:nvSpPr>
          <p:spPr>
            <a:xfrm>
              <a:off x="791828" y="2359890"/>
              <a:ext cx="281709" cy="281709"/>
            </a:xfrm>
            <a:prstGeom prst="ellipse">
              <a:avLst/>
            </a:prstGeom>
            <a:no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椭圆 44">
              <a:extLst>
                <a:ext uri="{FF2B5EF4-FFF2-40B4-BE49-F238E27FC236}">
                  <a16:creationId xmlns:a16="http://schemas.microsoft.com/office/drawing/2014/main" id="{F73F5137-BDE4-634E-8709-AB867D801C80}"/>
                </a:ext>
              </a:extLst>
            </p:cNvPr>
            <p:cNvSpPr/>
            <p:nvPr/>
          </p:nvSpPr>
          <p:spPr>
            <a:xfrm>
              <a:off x="1187742" y="2359890"/>
              <a:ext cx="281709" cy="281709"/>
            </a:xfrm>
            <a:prstGeom prst="ellipse">
              <a:avLst/>
            </a:prstGeom>
            <a:no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椭圆 45">
              <a:extLst>
                <a:ext uri="{FF2B5EF4-FFF2-40B4-BE49-F238E27FC236}">
                  <a16:creationId xmlns:a16="http://schemas.microsoft.com/office/drawing/2014/main" id="{18886E2B-23F9-D04C-B4CC-D8FF8FE83CE8}"/>
                </a:ext>
              </a:extLst>
            </p:cNvPr>
            <p:cNvSpPr/>
            <p:nvPr/>
          </p:nvSpPr>
          <p:spPr>
            <a:xfrm>
              <a:off x="1583656" y="2359890"/>
              <a:ext cx="281709" cy="281709"/>
            </a:xfrm>
            <a:prstGeom prst="ellipse">
              <a:avLst/>
            </a:prstGeom>
            <a:no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7" name="十字形 46">
            <a:extLst>
              <a:ext uri="{FF2B5EF4-FFF2-40B4-BE49-F238E27FC236}">
                <a16:creationId xmlns:a16="http://schemas.microsoft.com/office/drawing/2014/main" id="{E95FADEE-C903-BC4C-B9B7-8881D3B2E7C2}"/>
              </a:ext>
            </a:extLst>
          </p:cNvPr>
          <p:cNvSpPr/>
          <p:nvPr/>
        </p:nvSpPr>
        <p:spPr>
          <a:xfrm>
            <a:off x="4275697" y="1439643"/>
            <a:ext cx="169475" cy="169475"/>
          </a:xfrm>
          <a:prstGeom prst="plus">
            <a:avLst>
              <a:gd name="adj" fmla="val 45503"/>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十字形 47">
            <a:extLst>
              <a:ext uri="{FF2B5EF4-FFF2-40B4-BE49-F238E27FC236}">
                <a16:creationId xmlns:a16="http://schemas.microsoft.com/office/drawing/2014/main" id="{8B695572-5090-9944-B743-77104847C233}"/>
              </a:ext>
            </a:extLst>
          </p:cNvPr>
          <p:cNvSpPr/>
          <p:nvPr/>
        </p:nvSpPr>
        <p:spPr>
          <a:xfrm>
            <a:off x="4281183" y="2777925"/>
            <a:ext cx="169475" cy="169475"/>
          </a:xfrm>
          <a:prstGeom prst="plus">
            <a:avLst>
              <a:gd name="adj" fmla="val 45503"/>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十字形 48">
            <a:extLst>
              <a:ext uri="{FF2B5EF4-FFF2-40B4-BE49-F238E27FC236}">
                <a16:creationId xmlns:a16="http://schemas.microsoft.com/office/drawing/2014/main" id="{F49497BC-71FD-0842-A496-0973A79EEAD7}"/>
              </a:ext>
            </a:extLst>
          </p:cNvPr>
          <p:cNvSpPr/>
          <p:nvPr/>
        </p:nvSpPr>
        <p:spPr>
          <a:xfrm>
            <a:off x="4275697" y="2108784"/>
            <a:ext cx="169475" cy="169475"/>
          </a:xfrm>
          <a:prstGeom prst="plus">
            <a:avLst>
              <a:gd name="adj" fmla="val 45503"/>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十字形 80">
            <a:extLst>
              <a:ext uri="{FF2B5EF4-FFF2-40B4-BE49-F238E27FC236}">
                <a16:creationId xmlns:a16="http://schemas.microsoft.com/office/drawing/2014/main" id="{3279F83C-6226-F041-827E-A446EB2ED378}"/>
              </a:ext>
            </a:extLst>
          </p:cNvPr>
          <p:cNvSpPr/>
          <p:nvPr/>
        </p:nvSpPr>
        <p:spPr>
          <a:xfrm>
            <a:off x="1707179" y="2097396"/>
            <a:ext cx="169475" cy="169475"/>
          </a:xfrm>
          <a:prstGeom prst="plus">
            <a:avLst>
              <a:gd name="adj" fmla="val 4005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50">
            <a:extLst>
              <a:ext uri="{FF2B5EF4-FFF2-40B4-BE49-F238E27FC236}">
                <a16:creationId xmlns:a16="http://schemas.microsoft.com/office/drawing/2014/main" id="{6D4D912E-EBBE-934E-81D0-E41E22206AD4}"/>
              </a:ext>
            </a:extLst>
          </p:cNvPr>
          <p:cNvSpPr txBox="1"/>
          <p:nvPr/>
        </p:nvSpPr>
        <p:spPr>
          <a:xfrm>
            <a:off x="5069199" y="1048955"/>
            <a:ext cx="622286" cy="276999"/>
          </a:xfrm>
          <a:prstGeom prst="rect">
            <a:avLst/>
          </a:prstGeom>
          <a:noFill/>
        </p:spPr>
        <p:txBody>
          <a:bodyPr wrap="none" rtlCol="0">
            <a:spAutoFit/>
          </a:bodyPr>
          <a:lstStyle/>
          <a:p>
            <a:r>
              <a:rPr kumimoji="1" lang="en-US" altLang="zh-CN" sz="1200" dirty="0">
                <a:latin typeface="Calibri" panose="020F0502020204030204" pitchFamily="34" charset="0"/>
              </a:rPr>
              <a:t>human</a:t>
            </a:r>
            <a:endParaRPr kumimoji="1" lang="zh-CN" altLang="en-US" sz="1200" dirty="0">
              <a:latin typeface="Calibri" panose="020F0502020204030204" pitchFamily="34" charset="0"/>
            </a:endParaRPr>
          </a:p>
        </p:txBody>
      </p:sp>
      <p:sp>
        <p:nvSpPr>
          <p:cNvPr id="52" name="文本框 51">
            <a:extLst>
              <a:ext uri="{FF2B5EF4-FFF2-40B4-BE49-F238E27FC236}">
                <a16:creationId xmlns:a16="http://schemas.microsoft.com/office/drawing/2014/main" id="{01CAC616-FEA6-C544-813D-3821A46AB19E}"/>
              </a:ext>
            </a:extLst>
          </p:cNvPr>
          <p:cNvSpPr txBox="1"/>
          <p:nvPr/>
        </p:nvSpPr>
        <p:spPr>
          <a:xfrm>
            <a:off x="5069199" y="2387237"/>
            <a:ext cx="494046" cy="276999"/>
          </a:xfrm>
          <a:prstGeom prst="rect">
            <a:avLst/>
          </a:prstGeom>
          <a:noFill/>
        </p:spPr>
        <p:txBody>
          <a:bodyPr wrap="none" rtlCol="0">
            <a:spAutoFit/>
          </a:bodyPr>
          <a:lstStyle/>
          <a:p>
            <a:r>
              <a:rPr kumimoji="1" lang="en-US" altLang="zh-CN" sz="1200" dirty="0">
                <a:latin typeface="Calibri" panose="020F0502020204030204" pitchFamily="34" charset="0"/>
              </a:rPr>
              <a:t>male</a:t>
            </a:r>
            <a:endParaRPr kumimoji="1" lang="zh-CN" altLang="en-US" sz="1200" dirty="0">
              <a:latin typeface="Calibri" panose="020F0502020204030204" pitchFamily="34" charset="0"/>
            </a:endParaRPr>
          </a:p>
        </p:txBody>
      </p:sp>
      <p:sp>
        <p:nvSpPr>
          <p:cNvPr id="53" name="文本框 52">
            <a:extLst>
              <a:ext uri="{FF2B5EF4-FFF2-40B4-BE49-F238E27FC236}">
                <a16:creationId xmlns:a16="http://schemas.microsoft.com/office/drawing/2014/main" id="{0085D9C2-85C7-0D40-9154-A206AB517E16}"/>
              </a:ext>
            </a:extLst>
          </p:cNvPr>
          <p:cNvSpPr txBox="1"/>
          <p:nvPr/>
        </p:nvSpPr>
        <p:spPr>
          <a:xfrm>
            <a:off x="5069199" y="3056379"/>
            <a:ext cx="625492" cy="276999"/>
          </a:xfrm>
          <a:prstGeom prst="rect">
            <a:avLst/>
          </a:prstGeom>
          <a:noFill/>
        </p:spPr>
        <p:txBody>
          <a:bodyPr wrap="none" rtlCol="0">
            <a:spAutoFit/>
          </a:bodyPr>
          <a:lstStyle/>
          <a:p>
            <a:r>
              <a:rPr kumimoji="1" lang="en-US" altLang="zh-CN" sz="1200" dirty="0">
                <a:latin typeface="Calibri" panose="020F0502020204030204" pitchFamily="34" charset="0"/>
              </a:rPr>
              <a:t>spouse</a:t>
            </a:r>
            <a:endParaRPr kumimoji="1" lang="zh-CN" altLang="en-US" sz="1200" dirty="0">
              <a:latin typeface="Calibri" panose="020F0502020204030204" pitchFamily="34" charset="0"/>
            </a:endParaRPr>
          </a:p>
        </p:txBody>
      </p:sp>
      <p:sp>
        <p:nvSpPr>
          <p:cNvPr id="54" name="文本框 53">
            <a:extLst>
              <a:ext uri="{FF2B5EF4-FFF2-40B4-BE49-F238E27FC236}">
                <a16:creationId xmlns:a16="http://schemas.microsoft.com/office/drawing/2014/main" id="{76F1A6CA-E3F5-544D-A20D-AD138642B9C4}"/>
              </a:ext>
            </a:extLst>
          </p:cNvPr>
          <p:cNvSpPr txBox="1"/>
          <p:nvPr/>
        </p:nvSpPr>
        <p:spPr>
          <a:xfrm>
            <a:off x="5069199" y="1718096"/>
            <a:ext cx="564770" cy="276999"/>
          </a:xfrm>
          <a:prstGeom prst="rect">
            <a:avLst/>
          </a:prstGeom>
          <a:noFill/>
        </p:spPr>
        <p:txBody>
          <a:bodyPr wrap="none" rtlCol="0">
            <a:spAutoFit/>
          </a:bodyPr>
          <a:lstStyle/>
          <a:p>
            <a:r>
              <a:rPr kumimoji="1" lang="en-US" altLang="zh-CN" sz="1200" dirty="0">
                <a:latin typeface="Calibri" panose="020F0502020204030204" pitchFamily="34" charset="0"/>
              </a:rPr>
              <a:t>family</a:t>
            </a:r>
            <a:endParaRPr kumimoji="1" lang="zh-CN" altLang="en-US" sz="1200" dirty="0">
              <a:latin typeface="Calibri" panose="020F0502020204030204" pitchFamily="34" charset="0"/>
            </a:endParaRPr>
          </a:p>
        </p:txBody>
      </p:sp>
      <p:sp>
        <p:nvSpPr>
          <p:cNvPr id="55" name="文本框 54">
            <a:extLst>
              <a:ext uri="{FF2B5EF4-FFF2-40B4-BE49-F238E27FC236}">
                <a16:creationId xmlns:a16="http://schemas.microsoft.com/office/drawing/2014/main" id="{52917B0B-8FCF-5448-8F26-700DAF05482C}"/>
              </a:ext>
            </a:extLst>
          </p:cNvPr>
          <p:cNvSpPr txBox="1"/>
          <p:nvPr/>
        </p:nvSpPr>
        <p:spPr>
          <a:xfrm>
            <a:off x="505662" y="1486912"/>
            <a:ext cx="1074333" cy="461665"/>
          </a:xfrm>
          <a:prstGeom prst="rect">
            <a:avLst/>
          </a:prstGeom>
          <a:noFill/>
        </p:spPr>
        <p:txBody>
          <a:bodyPr wrap="none" rtlCol="0">
            <a:spAutoFit/>
          </a:bodyPr>
          <a:lstStyle/>
          <a:p>
            <a:pPr algn="ctr" defTabSz="1155278">
              <a:defRPr sz="1800" b="0">
                <a:latin typeface="Times New Roman"/>
                <a:ea typeface="Times New Roman"/>
                <a:cs typeface="Times New Roman"/>
                <a:sym typeface="Times New Roman"/>
              </a:defRPr>
            </a:pPr>
            <a:r>
              <a:rPr lang="en-US" altLang="zh-CN" sz="1200" dirty="0">
                <a:sym typeface="Times New Roman"/>
              </a:rPr>
              <a:t>bn:00045106n</a:t>
            </a:r>
            <a:endParaRPr lang="en-US" altLang="zh-CN" sz="1200" dirty="0"/>
          </a:p>
          <a:p>
            <a:pPr algn="ctr" defTabSz="1155278">
              <a:defRPr sz="1800">
                <a:latin typeface="Times New Roman"/>
                <a:ea typeface="Times New Roman"/>
                <a:cs typeface="Times New Roman"/>
                <a:sym typeface="Times New Roman"/>
              </a:defRPr>
            </a:pPr>
            <a:r>
              <a:rPr lang="en-US" altLang="zh-CN" sz="1200" b="1" dirty="0"/>
              <a:t>husband</a:t>
            </a:r>
          </a:p>
        </p:txBody>
      </p:sp>
      <p:sp>
        <p:nvSpPr>
          <p:cNvPr id="56" name="文本框 55">
            <a:extLst>
              <a:ext uri="{FF2B5EF4-FFF2-40B4-BE49-F238E27FC236}">
                <a16:creationId xmlns:a16="http://schemas.microsoft.com/office/drawing/2014/main" id="{5039CF76-9A87-624B-ABC1-713CEA8F7EE0}"/>
              </a:ext>
            </a:extLst>
          </p:cNvPr>
          <p:cNvSpPr txBox="1"/>
          <p:nvPr/>
        </p:nvSpPr>
        <p:spPr>
          <a:xfrm>
            <a:off x="2024077" y="1628148"/>
            <a:ext cx="1107996" cy="276999"/>
          </a:xfrm>
          <a:prstGeom prst="rect">
            <a:avLst/>
          </a:prstGeom>
          <a:noFill/>
        </p:spPr>
        <p:txBody>
          <a:bodyPr wrap="none" rtlCol="0">
            <a:spAutoFit/>
          </a:bodyPr>
          <a:lstStyle/>
          <a:p>
            <a:pPr algn="ctr" defTabSz="1155278">
              <a:defRPr sz="1800" b="0">
                <a:latin typeface="Times New Roman"/>
                <a:ea typeface="Times New Roman"/>
                <a:cs typeface="Times New Roman"/>
                <a:sym typeface="Times New Roman"/>
              </a:defRPr>
            </a:pPr>
            <a:r>
              <a:rPr lang="zh-CN" altLang="en-US" sz="1200" dirty="0">
                <a:latin typeface="STZhongsong" panose="02010600040101010101" pitchFamily="2" charset="-122"/>
                <a:ea typeface="STZhongsong" panose="02010600040101010101" pitchFamily="2" charset="-122"/>
                <a:sym typeface="Times New Roman"/>
              </a:rPr>
              <a:t>语义相等关系</a:t>
            </a:r>
            <a:endParaRPr lang="en-US" altLang="zh-CN" sz="1200" dirty="0">
              <a:latin typeface="STZhongsong" panose="02010600040101010101" pitchFamily="2" charset="-122"/>
              <a:ea typeface="STZhongsong" panose="02010600040101010101" pitchFamily="2" charset="-122"/>
              <a:sym typeface="Times New Roman"/>
            </a:endParaRPr>
          </a:p>
        </p:txBody>
      </p:sp>
      <p:sp>
        <p:nvSpPr>
          <p:cNvPr id="83" name="等于 82">
            <a:extLst>
              <a:ext uri="{FF2B5EF4-FFF2-40B4-BE49-F238E27FC236}">
                <a16:creationId xmlns:a16="http://schemas.microsoft.com/office/drawing/2014/main" id="{A0DD1054-BF7C-5D40-B500-7610A0437477}"/>
              </a:ext>
            </a:extLst>
          </p:cNvPr>
          <p:cNvSpPr/>
          <p:nvPr/>
        </p:nvSpPr>
        <p:spPr>
          <a:xfrm>
            <a:off x="3315403" y="2097396"/>
            <a:ext cx="268876" cy="169475"/>
          </a:xfrm>
          <a:prstGeom prst="mathEqual">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4" name="文本框 83">
            <a:extLst>
              <a:ext uri="{FF2B5EF4-FFF2-40B4-BE49-F238E27FC236}">
                <a16:creationId xmlns:a16="http://schemas.microsoft.com/office/drawing/2014/main" id="{4134F5F6-4253-A443-AF03-C271703AAD35}"/>
              </a:ext>
            </a:extLst>
          </p:cNvPr>
          <p:cNvSpPr txBox="1"/>
          <p:nvPr/>
        </p:nvSpPr>
        <p:spPr>
          <a:xfrm>
            <a:off x="5101258" y="612456"/>
            <a:ext cx="492443" cy="276999"/>
          </a:xfrm>
          <a:prstGeom prst="rect">
            <a:avLst/>
          </a:prstGeom>
          <a:noFill/>
        </p:spPr>
        <p:txBody>
          <a:bodyPr wrap="none" rtlCol="0">
            <a:spAutoFit/>
          </a:bodyPr>
          <a:lstStyle/>
          <a:p>
            <a:r>
              <a:rPr kumimoji="1" lang="zh-CN" altLang="en-US" sz="1200" dirty="0">
                <a:latin typeface="STZhongsong" panose="02010600040101010101" pitchFamily="2" charset="-122"/>
                <a:ea typeface="STZhongsong" panose="02010600040101010101" pitchFamily="2" charset="-122"/>
              </a:rPr>
              <a:t>义原</a:t>
            </a:r>
          </a:p>
        </p:txBody>
      </p:sp>
    </p:spTree>
    <p:extLst>
      <p:ext uri="{BB962C8B-B14F-4D97-AF65-F5344CB8AC3E}">
        <p14:creationId xmlns:p14="http://schemas.microsoft.com/office/powerpoint/2010/main" val="1540058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98C2DAD9-B451-4972-BB49-7BC7F8CE3F02}" type="slidenum">
              <a:rPr lang="zh-CN" altLang="en-US" smtClean="0"/>
              <a:pPr/>
              <a:t>18</a:t>
            </a:fld>
            <a:endParaRPr lang="zh-CN" altLang="en-US" dirty="0"/>
          </a:p>
        </p:txBody>
      </p:sp>
      <p:sp>
        <p:nvSpPr>
          <p:cNvPr id="7" name="标题 1"/>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lang="zh-CN" altLang="en-US" sz="2470" dirty="0">
                <a:latin typeface="STZhongsong" panose="02010600040101010101" pitchFamily="2" charset="-122"/>
                <a:ea typeface="STZhongsong" panose="02010600040101010101" pitchFamily="2" charset="-122"/>
              </a:rPr>
              <a:t>方法二：基于关系表示的</a:t>
            </a:r>
            <a:r>
              <a:rPr lang="en-US" altLang="zh-CN" sz="2470" dirty="0" err="1">
                <a:latin typeface="STZhongsong" panose="02010600040101010101" pitchFamily="2" charset="-122"/>
                <a:ea typeface="STZhongsong" panose="02010600040101010101" pitchFamily="2" charset="-122"/>
              </a:rPr>
              <a:t>BabelNet</a:t>
            </a:r>
            <a:r>
              <a:rPr lang="zh-CN" altLang="en-US" sz="2470" dirty="0">
                <a:latin typeface="STZhongsong" panose="02010600040101010101" pitchFamily="2" charset="-122"/>
                <a:ea typeface="STZhongsong" panose="02010600040101010101" pitchFamily="2" charset="-122"/>
              </a:rPr>
              <a:t>义原预测</a:t>
            </a:r>
          </a:p>
        </p:txBody>
      </p:sp>
      <p:sp>
        <p:nvSpPr>
          <p:cNvPr id="11" name="TextBox 10"/>
          <p:cNvSpPr txBox="1"/>
          <p:nvPr/>
        </p:nvSpPr>
        <p:spPr>
          <a:xfrm>
            <a:off x="300582" y="928787"/>
            <a:ext cx="1308796" cy="2246769"/>
          </a:xfrm>
          <a:prstGeom prst="rect">
            <a:avLst/>
          </a:prstGeom>
          <a:noFill/>
        </p:spPr>
        <p:txBody>
          <a:bodyPr wrap="square" rtlCol="0">
            <a:spAutoFit/>
          </a:bodyPr>
          <a:lstStyle/>
          <a:p>
            <a:r>
              <a:rPr lang="en-US" altLang="zh-CN" sz="1400" dirty="0" err="1">
                <a:latin typeface="华文中宋" panose="02010600040101010101" pitchFamily="2" charset="-122"/>
                <a:ea typeface="华文中宋" panose="02010600040101010101" pitchFamily="2" charset="-122"/>
              </a:rPr>
              <a:t>TransE</a:t>
            </a:r>
            <a:r>
              <a:rPr lang="zh-CN" altLang="en-US" sz="1400" dirty="0">
                <a:latin typeface="华文中宋" panose="02010600040101010101" pitchFamily="2" charset="-122"/>
                <a:ea typeface="华文中宋" panose="02010600040101010101" pitchFamily="2" charset="-122"/>
              </a:rPr>
              <a:t>：</a:t>
            </a:r>
            <a:endParaRPr lang="en-US" altLang="zh-CN" sz="1400" dirty="0">
              <a:latin typeface="华文中宋" panose="02010600040101010101" pitchFamily="2" charset="-122"/>
              <a:ea typeface="华文中宋" panose="02010600040101010101" pitchFamily="2" charset="-122"/>
            </a:endParaRPr>
          </a:p>
          <a:p>
            <a:endParaRPr lang="en-US" altLang="zh-CN" sz="1400" dirty="0">
              <a:latin typeface="华文中宋" panose="02010600040101010101" pitchFamily="2" charset="-122"/>
              <a:ea typeface="华文中宋" panose="02010600040101010101" pitchFamily="2" charset="-122"/>
            </a:endParaRPr>
          </a:p>
          <a:p>
            <a:endParaRPr lang="en-US" altLang="zh-CN" sz="1400" dirty="0">
              <a:latin typeface="华文中宋" panose="02010600040101010101" pitchFamily="2" charset="-122"/>
              <a:ea typeface="华文中宋" panose="02010600040101010101" pitchFamily="2" charset="-122"/>
            </a:endParaRPr>
          </a:p>
          <a:p>
            <a:r>
              <a:rPr lang="zh-CN" altLang="en-US" sz="1400" dirty="0">
                <a:solidFill>
                  <a:srgbClr val="FF0000"/>
                </a:solidFill>
                <a:latin typeface="华文中宋" panose="02010600040101010101" pitchFamily="2" charset="-122"/>
                <a:ea typeface="华文中宋" panose="02010600040101010101" pitchFamily="2" charset="-122"/>
              </a:rPr>
              <a:t>语义相等约束</a:t>
            </a:r>
            <a:r>
              <a:rPr lang="zh-CN" altLang="en-US" sz="1400" dirty="0">
                <a:latin typeface="华文中宋" panose="02010600040101010101" pitchFamily="2" charset="-122"/>
                <a:ea typeface="华文中宋" panose="02010600040101010101" pitchFamily="2" charset="-122"/>
              </a:rPr>
              <a:t>：</a:t>
            </a:r>
            <a:endParaRPr lang="en-US" altLang="zh-CN" sz="1400" dirty="0">
              <a:latin typeface="华文中宋" panose="02010600040101010101" pitchFamily="2" charset="-122"/>
              <a:ea typeface="华文中宋" panose="02010600040101010101" pitchFamily="2" charset="-122"/>
            </a:endParaRPr>
          </a:p>
          <a:p>
            <a:endParaRPr lang="en-US" altLang="zh-CN" sz="1400" dirty="0">
              <a:latin typeface="华文中宋" panose="02010600040101010101" pitchFamily="2" charset="-122"/>
              <a:ea typeface="华文中宋" panose="02010600040101010101" pitchFamily="2" charset="-122"/>
            </a:endParaRPr>
          </a:p>
          <a:p>
            <a:endParaRPr lang="en-US" altLang="zh-CN" sz="1400" dirty="0">
              <a:latin typeface="华文中宋" panose="02010600040101010101" pitchFamily="2" charset="-122"/>
              <a:ea typeface="华文中宋" panose="02010600040101010101" pitchFamily="2" charset="-122"/>
            </a:endParaRPr>
          </a:p>
          <a:p>
            <a:r>
              <a:rPr lang="zh-CN" altLang="en-US" sz="1400" dirty="0">
                <a:latin typeface="华文中宋" panose="02010600040101010101" pitchFamily="2" charset="-122"/>
                <a:ea typeface="华文中宋" panose="02010600040101010101" pitchFamily="2" charset="-122"/>
              </a:rPr>
              <a:t>总损失函数</a:t>
            </a:r>
            <a:r>
              <a:rPr lang="en-US" altLang="zh-CN" sz="1400" dirty="0">
                <a:latin typeface="华文中宋" panose="02010600040101010101" pitchFamily="2" charset="-122"/>
                <a:ea typeface="华文中宋" panose="02010600040101010101" pitchFamily="2" charset="-122"/>
              </a:rPr>
              <a:t>:</a:t>
            </a:r>
          </a:p>
          <a:p>
            <a:endParaRPr lang="en-US" altLang="zh-CN" sz="1400" dirty="0">
              <a:latin typeface="华文中宋" panose="02010600040101010101" pitchFamily="2" charset="-122"/>
              <a:ea typeface="华文中宋" panose="02010600040101010101" pitchFamily="2" charset="-122"/>
            </a:endParaRPr>
          </a:p>
          <a:p>
            <a:endParaRPr lang="en-US" altLang="zh-CN" sz="1400" dirty="0">
              <a:latin typeface="华文中宋" panose="02010600040101010101" pitchFamily="2" charset="-122"/>
              <a:ea typeface="华文中宋" panose="02010600040101010101" pitchFamily="2" charset="-122"/>
            </a:endParaRPr>
          </a:p>
          <a:p>
            <a:r>
              <a:rPr lang="zh-CN" altLang="en-US" sz="1400" dirty="0">
                <a:latin typeface="华文中宋" panose="02010600040101010101" pitchFamily="2" charset="-122"/>
                <a:ea typeface="华文中宋" panose="02010600040101010101" pitchFamily="2" charset="-122"/>
              </a:rPr>
              <a:t>集成模型：</a:t>
            </a:r>
            <a:endParaRPr lang="en-US" altLang="zh-CN" sz="1400" dirty="0">
              <a:latin typeface="华文中宋" panose="02010600040101010101" pitchFamily="2" charset="-122"/>
              <a:ea typeface="华文中宋" panose="02010600040101010101" pitchFamily="2" charset="-122"/>
            </a:endParaRPr>
          </a:p>
        </p:txBody>
      </p:sp>
      <p:pic>
        <p:nvPicPr>
          <p:cNvPr id="12" name="Picture 11"/>
          <p:cNvPicPr>
            <a:picLocks noChangeAspect="1"/>
          </p:cNvPicPr>
          <p:nvPr/>
        </p:nvPicPr>
        <p:blipFill>
          <a:blip r:embed="rId3"/>
          <a:stretch>
            <a:fillRect/>
          </a:stretch>
        </p:blipFill>
        <p:spPr>
          <a:xfrm>
            <a:off x="1699308" y="829958"/>
            <a:ext cx="3898912" cy="550829"/>
          </a:xfrm>
          <a:prstGeom prst="rect">
            <a:avLst/>
          </a:prstGeom>
        </p:spPr>
      </p:pic>
      <p:pic>
        <p:nvPicPr>
          <p:cNvPr id="2" name="Picture 1"/>
          <p:cNvPicPr>
            <a:picLocks noChangeAspect="1"/>
          </p:cNvPicPr>
          <p:nvPr/>
        </p:nvPicPr>
        <p:blipFill>
          <a:blip r:embed="rId4"/>
          <a:stretch>
            <a:fillRect/>
          </a:stretch>
        </p:blipFill>
        <p:spPr>
          <a:xfrm>
            <a:off x="1717968" y="1540981"/>
            <a:ext cx="2581591" cy="563099"/>
          </a:xfrm>
          <a:prstGeom prst="rect">
            <a:avLst/>
          </a:prstGeom>
        </p:spPr>
      </p:pic>
      <p:pic>
        <p:nvPicPr>
          <p:cNvPr id="8" name="Picture 7"/>
          <p:cNvPicPr>
            <a:picLocks noChangeAspect="1"/>
          </p:cNvPicPr>
          <p:nvPr/>
        </p:nvPicPr>
        <p:blipFill>
          <a:blip r:embed="rId5"/>
          <a:stretch>
            <a:fillRect/>
          </a:stretch>
        </p:blipFill>
        <p:spPr>
          <a:xfrm>
            <a:off x="1699308" y="2723398"/>
            <a:ext cx="2627947" cy="575795"/>
          </a:xfrm>
          <a:prstGeom prst="rect">
            <a:avLst/>
          </a:prstGeom>
        </p:spPr>
      </p:pic>
      <p:pic>
        <p:nvPicPr>
          <p:cNvPr id="9" name="Picture 2">
            <a:extLst>
              <a:ext uri="{FF2B5EF4-FFF2-40B4-BE49-F238E27FC236}">
                <a16:creationId xmlns:a16="http://schemas.microsoft.com/office/drawing/2014/main" id="{6BC774F5-78FE-904A-83F0-BE43CD6D1816}"/>
              </a:ext>
            </a:extLst>
          </p:cNvPr>
          <p:cNvPicPr>
            <a:picLocks noChangeAspect="1"/>
          </p:cNvPicPr>
          <p:nvPr/>
        </p:nvPicPr>
        <p:blipFill>
          <a:blip r:embed="rId6"/>
          <a:stretch>
            <a:fillRect/>
          </a:stretch>
        </p:blipFill>
        <p:spPr>
          <a:xfrm>
            <a:off x="1699308" y="2194984"/>
            <a:ext cx="1727034" cy="314006"/>
          </a:xfrm>
          <a:prstGeom prst="rect">
            <a:avLst/>
          </a:prstGeom>
        </p:spPr>
      </p:pic>
    </p:spTree>
    <p:extLst>
      <p:ext uri="{BB962C8B-B14F-4D97-AF65-F5344CB8AC3E}">
        <p14:creationId xmlns:p14="http://schemas.microsoft.com/office/powerpoint/2010/main" val="3979684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98C2DAD9-B451-4972-BB49-7BC7F8CE3F02}" type="slidenum">
              <a:rPr lang="zh-CN" altLang="en-US" smtClean="0"/>
              <a:pPr/>
              <a:t>19</a:t>
            </a:fld>
            <a:endParaRPr lang="zh-CN" altLang="en-US" dirty="0"/>
          </a:p>
        </p:txBody>
      </p:sp>
      <p:sp>
        <p:nvSpPr>
          <p:cNvPr id="7" name="标题 1"/>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lang="zh-CN" altLang="en-US" sz="2470" dirty="0">
                <a:latin typeface="STZhongsong" panose="02010600040101010101" pitchFamily="2" charset="-122"/>
                <a:ea typeface="STZhongsong" panose="02010600040101010101" pitchFamily="2" charset="-122"/>
              </a:rPr>
              <a:t>实验结果</a:t>
            </a:r>
          </a:p>
        </p:txBody>
      </p:sp>
      <p:sp>
        <p:nvSpPr>
          <p:cNvPr id="6" name="TextBox 5"/>
          <p:cNvSpPr txBox="1"/>
          <p:nvPr/>
        </p:nvSpPr>
        <p:spPr>
          <a:xfrm>
            <a:off x="1091108" y="2531704"/>
            <a:ext cx="4991450" cy="923330"/>
          </a:xfrm>
          <a:prstGeom prst="rect">
            <a:avLst/>
          </a:prstGeom>
          <a:noFill/>
        </p:spPr>
        <p:txBody>
          <a:bodyPr wrap="square" rtlCol="0">
            <a:spAutoFit/>
          </a:bodyPr>
          <a:lstStyle/>
          <a:p>
            <a:r>
              <a:rPr lang="zh-CN" altLang="en-US" dirty="0">
                <a:latin typeface="华文中宋" panose="02010600040101010101" pitchFamily="2" charset="-122"/>
                <a:ea typeface="华文中宋" panose="02010600040101010101" pitchFamily="2" charset="-122"/>
              </a:rPr>
              <a:t>利用语义表示的模型： </a:t>
            </a:r>
            <a:r>
              <a:rPr lang="en-US" altLang="zh-CN" dirty="0">
                <a:latin typeface="华文中宋" panose="02010600040101010101" pitchFamily="2" charset="-122"/>
                <a:ea typeface="华文中宋" panose="02010600040101010101" pitchFamily="2" charset="-122"/>
              </a:rPr>
              <a:t>SPBS-SR</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&gt;</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LR</a:t>
            </a:r>
          </a:p>
          <a:p>
            <a:r>
              <a:rPr lang="zh-CN" altLang="en-US" dirty="0">
                <a:latin typeface="华文中宋" panose="02010600040101010101" pitchFamily="2" charset="-122"/>
                <a:ea typeface="华文中宋" panose="02010600040101010101" pitchFamily="2" charset="-122"/>
              </a:rPr>
              <a:t>利用关系表示的模型： </a:t>
            </a:r>
            <a:r>
              <a:rPr lang="en-US" altLang="zh-CN" dirty="0">
                <a:latin typeface="华文中宋" panose="02010600040101010101" pitchFamily="2" charset="-122"/>
                <a:ea typeface="华文中宋" panose="02010600040101010101" pitchFamily="2" charset="-122"/>
              </a:rPr>
              <a:t>SPBS-RR</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&gt;</a:t>
            </a:r>
            <a:r>
              <a:rPr lang="zh-CN" altLang="en-US"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TransE</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集成模型效果更佳</a:t>
            </a:r>
          </a:p>
        </p:txBody>
      </p:sp>
      <p:pic>
        <p:nvPicPr>
          <p:cNvPr id="2" name="Picture 1"/>
          <p:cNvPicPr>
            <a:picLocks noChangeAspect="1"/>
          </p:cNvPicPr>
          <p:nvPr/>
        </p:nvPicPr>
        <p:blipFill>
          <a:blip r:embed="rId3"/>
          <a:stretch>
            <a:fillRect/>
          </a:stretch>
        </p:blipFill>
        <p:spPr>
          <a:xfrm>
            <a:off x="385353" y="640847"/>
            <a:ext cx="5697205" cy="1783245"/>
          </a:xfrm>
          <a:prstGeom prst="rect">
            <a:avLst/>
          </a:prstGeom>
        </p:spPr>
      </p:pic>
    </p:spTree>
    <p:extLst>
      <p:ext uri="{BB962C8B-B14F-4D97-AF65-F5344CB8AC3E}">
        <p14:creationId xmlns:p14="http://schemas.microsoft.com/office/powerpoint/2010/main" val="836648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118549" y="664738"/>
            <a:ext cx="3274003" cy="2692955"/>
          </a:xfrm>
        </p:spPr>
        <p:txBody>
          <a:bodyPr>
            <a:normAutofit/>
          </a:bodyPr>
          <a:lstStyle/>
          <a:p>
            <a:pPr algn="just"/>
            <a:r>
              <a:rPr kumimoji="1" lang="zh-CN" altLang="en-US" dirty="0">
                <a:latin typeface="华文中宋" panose="02010600040101010101" pitchFamily="2" charset="-122"/>
                <a:ea typeface="华文中宋" panose="02010600040101010101" pitchFamily="2" charset="-122"/>
              </a:rPr>
              <a:t>义原：人类语言最小的语义单位。</a:t>
            </a:r>
            <a:r>
              <a:rPr kumimoji="1" lang="en-US" altLang="zh-CN" dirty="0">
                <a:latin typeface="华文中宋" panose="02010600040101010101" pitchFamily="2" charset="-122"/>
                <a:ea typeface="华文中宋" panose="02010600040101010101" pitchFamily="2" charset="-122"/>
              </a:rPr>
              <a:t>[Bloomfield, 1926]</a:t>
            </a:r>
          </a:p>
          <a:p>
            <a:pPr algn="just"/>
            <a:endParaRPr kumimoji="1" lang="en-US" altLang="zh-CN" dirty="0">
              <a:latin typeface="华文中宋" panose="02010600040101010101" pitchFamily="2" charset="-122"/>
              <a:ea typeface="华文中宋" panose="02010600040101010101" pitchFamily="2" charset="-122"/>
            </a:endParaRPr>
          </a:p>
          <a:p>
            <a:pPr algn="just"/>
            <a:r>
              <a:rPr kumimoji="1" lang="zh-CN" altLang="en-US" dirty="0">
                <a:latin typeface="华文中宋" panose="02010600040101010101" pitchFamily="2" charset="-122"/>
                <a:ea typeface="华文中宋" panose="02010600040101010101" pitchFamily="2" charset="-122"/>
              </a:rPr>
              <a:t>所有词语的语义都可以由有限个义原组合而成，例如：</a:t>
            </a:r>
            <a:endParaRPr kumimoji="1" lang="en-US" altLang="zh-CN" dirty="0">
              <a:latin typeface="华文中宋" panose="02010600040101010101" pitchFamily="2" charset="-122"/>
              <a:ea typeface="华文中宋" panose="02010600040101010101" pitchFamily="2" charset="-122"/>
            </a:endParaRPr>
          </a:p>
          <a:p>
            <a:pPr lvl="1" algn="just"/>
            <a:r>
              <a:rPr kumimoji="1" lang="zh-CN" altLang="en-US" sz="1400" dirty="0">
                <a:latin typeface="华文中宋" panose="02010600040101010101" pitchFamily="2" charset="-122"/>
                <a:ea typeface="华文中宋" panose="02010600040101010101" pitchFamily="2" charset="-122"/>
              </a:rPr>
              <a:t>男孩 </a:t>
            </a:r>
            <a:r>
              <a:rPr lang="en-US" altLang="zh-CN" sz="1400" dirty="0">
                <a:latin typeface="华文中宋" panose="02010600040101010101" pitchFamily="2" charset="-122"/>
                <a:ea typeface="华文中宋" panose="02010600040101010101" pitchFamily="2" charset="-122"/>
              </a:rPr>
              <a:t>→</a:t>
            </a:r>
            <a:r>
              <a:rPr lang="zh-CN" altLang="en-US" sz="1400" dirty="0">
                <a:latin typeface="华文中宋" panose="02010600040101010101" pitchFamily="2" charset="-122"/>
                <a:ea typeface="华文中宋" panose="02010600040101010101" pitchFamily="2" charset="-122"/>
              </a:rPr>
              <a:t> 人类 </a:t>
            </a:r>
            <a:r>
              <a:rPr lang="en-US" altLang="zh-CN" sz="1400" dirty="0">
                <a:latin typeface="华文中宋" panose="02010600040101010101" pitchFamily="2" charset="-122"/>
                <a:ea typeface="华文中宋" panose="02010600040101010101" pitchFamily="2" charset="-122"/>
              </a:rPr>
              <a:t>+</a:t>
            </a:r>
            <a:r>
              <a:rPr lang="zh-CN" altLang="en-US" sz="1400" dirty="0">
                <a:latin typeface="华文中宋" panose="02010600040101010101" pitchFamily="2" charset="-122"/>
                <a:ea typeface="华文中宋" panose="02010600040101010101" pitchFamily="2" charset="-122"/>
              </a:rPr>
              <a:t> 男性 </a:t>
            </a:r>
            <a:r>
              <a:rPr lang="en-US" altLang="zh-CN" sz="1400" dirty="0">
                <a:latin typeface="华文中宋" panose="02010600040101010101" pitchFamily="2" charset="-122"/>
                <a:ea typeface="华文中宋" panose="02010600040101010101" pitchFamily="2" charset="-122"/>
              </a:rPr>
              <a:t>+</a:t>
            </a:r>
            <a:r>
              <a:rPr lang="zh-CN" altLang="en-US" sz="1400" dirty="0">
                <a:latin typeface="华文中宋" panose="02010600040101010101" pitchFamily="2" charset="-122"/>
                <a:ea typeface="华文中宋" panose="02010600040101010101" pitchFamily="2" charset="-122"/>
              </a:rPr>
              <a:t> 儿童</a:t>
            </a:r>
            <a:endParaRPr lang="en-US" altLang="zh-CN" sz="1400" dirty="0">
              <a:latin typeface="华文中宋" panose="02010600040101010101" pitchFamily="2" charset="-122"/>
              <a:ea typeface="华文中宋" panose="02010600040101010101" pitchFamily="2" charset="-122"/>
            </a:endParaRPr>
          </a:p>
          <a:p>
            <a:pPr lvl="1" algn="just"/>
            <a:r>
              <a:rPr kumimoji="1" lang="zh-CN" altLang="en-US" sz="1400" dirty="0">
                <a:latin typeface="华文中宋" panose="02010600040101010101" pitchFamily="2" charset="-122"/>
                <a:ea typeface="华文中宋" panose="02010600040101010101" pitchFamily="2" charset="-122"/>
              </a:rPr>
              <a:t>女孩 </a:t>
            </a:r>
            <a:r>
              <a:rPr lang="en-US" altLang="zh-CN" sz="1400" dirty="0">
                <a:latin typeface="华文中宋" panose="02010600040101010101" pitchFamily="2" charset="-122"/>
                <a:ea typeface="华文中宋" panose="02010600040101010101" pitchFamily="2" charset="-122"/>
              </a:rPr>
              <a:t>→</a:t>
            </a:r>
            <a:r>
              <a:rPr lang="zh-CN" altLang="en-US" sz="1400" dirty="0">
                <a:latin typeface="华文中宋" panose="02010600040101010101" pitchFamily="2" charset="-122"/>
                <a:ea typeface="华文中宋" panose="02010600040101010101" pitchFamily="2" charset="-122"/>
              </a:rPr>
              <a:t> 人类 </a:t>
            </a:r>
            <a:r>
              <a:rPr lang="en-US" altLang="zh-CN" sz="1400" dirty="0">
                <a:latin typeface="华文中宋" panose="02010600040101010101" pitchFamily="2" charset="-122"/>
                <a:ea typeface="华文中宋" panose="02010600040101010101" pitchFamily="2" charset="-122"/>
              </a:rPr>
              <a:t>+</a:t>
            </a:r>
            <a:r>
              <a:rPr lang="zh-CN" altLang="en-US" sz="1400" dirty="0">
                <a:latin typeface="华文中宋" panose="02010600040101010101" pitchFamily="2" charset="-122"/>
                <a:ea typeface="华文中宋" panose="02010600040101010101" pitchFamily="2" charset="-122"/>
              </a:rPr>
              <a:t> 女性 </a:t>
            </a:r>
            <a:r>
              <a:rPr lang="en-US" altLang="zh-CN" sz="1400" dirty="0">
                <a:latin typeface="华文中宋" panose="02010600040101010101" pitchFamily="2" charset="-122"/>
                <a:ea typeface="华文中宋" panose="02010600040101010101" pitchFamily="2" charset="-122"/>
              </a:rPr>
              <a:t>+</a:t>
            </a:r>
            <a:r>
              <a:rPr lang="zh-CN" altLang="en-US" sz="1400" dirty="0">
                <a:latin typeface="华文中宋" panose="02010600040101010101" pitchFamily="2" charset="-122"/>
                <a:ea typeface="华文中宋" panose="02010600040101010101" pitchFamily="2" charset="-122"/>
              </a:rPr>
              <a:t> 儿童</a:t>
            </a:r>
          </a:p>
          <a:p>
            <a:pPr marL="0" indent="0" algn="just">
              <a:buNone/>
            </a:pPr>
            <a:endParaRPr lang="en-US" altLang="zh-CN" sz="1615" dirty="0">
              <a:latin typeface="华文中宋" panose="02010600040101010101" pitchFamily="2" charset="-122"/>
              <a:ea typeface="华文中宋" panose="02010600040101010101" pitchFamily="2" charset="-122"/>
            </a:endParaRPr>
          </a:p>
          <a:p>
            <a:pPr algn="just"/>
            <a:r>
              <a:rPr lang="zh-CN" altLang="en-US" sz="1510" dirty="0">
                <a:latin typeface="华文中宋" panose="02010600040101010101" pitchFamily="2" charset="-122"/>
                <a:ea typeface="华文中宋" panose="02010600040101010101" pitchFamily="2" charset="-122"/>
              </a:rPr>
              <a:t>义原体系在任何语言都适用</a:t>
            </a:r>
            <a:endParaRPr lang="en-US" altLang="zh-CN" sz="1510" dirty="0">
              <a:latin typeface="华文中宋" panose="02010600040101010101" pitchFamily="2" charset="-122"/>
              <a:ea typeface="华文中宋" panose="02010600040101010101" pitchFamily="2" charset="-122"/>
            </a:endParaRPr>
          </a:p>
          <a:p>
            <a:pPr marL="0" indent="0" algn="just">
              <a:buNone/>
            </a:pPr>
            <a:r>
              <a:rPr lang="en-US" altLang="zh-CN" sz="1510" dirty="0">
                <a:latin typeface="华文中宋" panose="02010600040101010101" pitchFamily="2" charset="-122"/>
                <a:ea typeface="华文中宋" panose="02010600040101010101" pitchFamily="2" charset="-122"/>
              </a:rPr>
              <a:t>  [</a:t>
            </a:r>
            <a:r>
              <a:rPr lang="en-US" altLang="zh-CN" sz="1510" dirty="0" err="1">
                <a:latin typeface="华文中宋" panose="02010600040101010101" pitchFamily="2" charset="-122"/>
                <a:ea typeface="华文中宋" panose="02010600040101010101" pitchFamily="2" charset="-122"/>
              </a:rPr>
              <a:t>Wierzbicka</a:t>
            </a:r>
            <a:r>
              <a:rPr lang="en-US" altLang="zh-CN" sz="1510" dirty="0">
                <a:latin typeface="华文中宋" panose="02010600040101010101" pitchFamily="2" charset="-122"/>
                <a:ea typeface="华文中宋" panose="02010600040101010101" pitchFamily="2" charset="-122"/>
              </a:rPr>
              <a:t>, 1996]</a:t>
            </a:r>
          </a:p>
          <a:p>
            <a:pPr lvl="1" algn="just"/>
            <a:endParaRPr kumimoji="1" lang="en-US" altLang="zh-CN" dirty="0">
              <a:latin typeface="华文中宋" panose="02010600040101010101" pitchFamily="2" charset="-122"/>
              <a:ea typeface="华文中宋" panose="02010600040101010101" pitchFamily="2" charset="-122"/>
            </a:endParaRPr>
          </a:p>
        </p:txBody>
      </p:sp>
      <p:sp>
        <p:nvSpPr>
          <p:cNvPr id="4" name="幻灯片编号占位符 3"/>
          <p:cNvSpPr>
            <a:spLocks noGrp="1"/>
          </p:cNvSpPr>
          <p:nvPr>
            <p:ph type="sldNum" sz="quarter" idx="12"/>
          </p:nvPr>
        </p:nvSpPr>
        <p:spPr/>
        <p:txBody>
          <a:bodyPr/>
          <a:lstStyle/>
          <a:p>
            <a:fld id="{98C2DAD9-B451-4972-BB49-7BC7F8CE3F02}" type="slidenum">
              <a:rPr lang="zh-CN" altLang="en-US" smtClean="0"/>
              <a:pPr/>
              <a:t>2</a:t>
            </a:fld>
            <a:endParaRPr lang="zh-CN" altLang="en-US" dirty="0"/>
          </a:p>
        </p:txBody>
      </p:sp>
      <p:sp>
        <p:nvSpPr>
          <p:cNvPr id="7" name="标题 1"/>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lang="zh-CN" altLang="en-US" sz="2470" dirty="0">
                <a:latin typeface="STZhongsong" panose="02010600040101010101" pitchFamily="2" charset="-122"/>
                <a:ea typeface="STZhongsong" panose="02010600040101010101" pitchFamily="2" charset="-122"/>
              </a:rPr>
              <a:t>研究背景</a:t>
            </a:r>
            <a:r>
              <a:rPr kumimoji="1" lang="en-US" altLang="zh-CN" sz="2470" dirty="0">
                <a:latin typeface="STZhongsong" panose="02010600040101010101" pitchFamily="2" charset="-122"/>
                <a:ea typeface="STZhongsong" panose="02010600040101010101" pitchFamily="2" charset="-122"/>
              </a:rPr>
              <a:t>—</a:t>
            </a:r>
            <a:r>
              <a:rPr lang="zh-CN" altLang="en-US" sz="2470" dirty="0">
                <a:latin typeface="STZhongsong" panose="02010600040101010101" pitchFamily="2" charset="-122"/>
                <a:ea typeface="STZhongsong" panose="02010600040101010101" pitchFamily="2" charset="-122"/>
              </a:rPr>
              <a:t>义原</a:t>
            </a:r>
          </a:p>
        </p:txBody>
      </p:sp>
      <p:sp>
        <p:nvSpPr>
          <p:cNvPr id="8" name="内容占位符 5">
            <a:extLst>
              <a:ext uri="{FF2B5EF4-FFF2-40B4-BE49-F238E27FC236}">
                <a16:creationId xmlns:a16="http://schemas.microsoft.com/office/drawing/2014/main" id="{34F7C193-1605-1E43-A6A0-D9963A1CCFDA}"/>
              </a:ext>
            </a:extLst>
          </p:cNvPr>
          <p:cNvSpPr txBox="1">
            <a:spLocks/>
          </p:cNvSpPr>
          <p:nvPr/>
        </p:nvSpPr>
        <p:spPr>
          <a:xfrm>
            <a:off x="228896" y="3362717"/>
            <a:ext cx="5678311" cy="303895"/>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kumimoji="1" lang="en-US" altLang="zh-CN" sz="600" dirty="0">
                <a:solidFill>
                  <a:schemeClr val="bg1">
                    <a:lumMod val="50000"/>
                  </a:schemeClr>
                </a:solidFill>
                <a:latin typeface="STZhongsong" panose="02010600040101010101" pitchFamily="2" charset="-122"/>
                <a:ea typeface="STZhongsong" panose="02010600040101010101" pitchFamily="2" charset="-122"/>
              </a:rPr>
              <a:t>Leonard Bloomfield. 1926. A set of postulates for the science of language. Language, 2[3]:153–164.</a:t>
            </a:r>
          </a:p>
          <a:p>
            <a:pPr algn="just"/>
            <a:r>
              <a:rPr kumimoji="1" lang="en-US" altLang="zh-CN" sz="600" dirty="0" err="1">
                <a:solidFill>
                  <a:schemeClr val="bg1">
                    <a:lumMod val="50000"/>
                  </a:schemeClr>
                </a:solidFill>
                <a:latin typeface="STZhongsong" panose="02010600040101010101" pitchFamily="2" charset="-122"/>
                <a:ea typeface="STZhongsong" panose="02010600040101010101" pitchFamily="2" charset="-122"/>
              </a:rPr>
              <a:t>Wierzbicka</a:t>
            </a:r>
            <a:r>
              <a:rPr kumimoji="1" lang="en-US" altLang="zh-CN" sz="600" dirty="0">
                <a:solidFill>
                  <a:schemeClr val="bg1">
                    <a:lumMod val="50000"/>
                  </a:schemeClr>
                </a:solidFill>
                <a:latin typeface="STZhongsong" panose="02010600040101010101" pitchFamily="2" charset="-122"/>
                <a:ea typeface="STZhongsong" panose="02010600040101010101" pitchFamily="2" charset="-122"/>
              </a:rPr>
              <a:t>, A. 1996. Semantics: Primes and universals: Primes and universals. Oxford University Press, UK</a:t>
            </a:r>
          </a:p>
        </p:txBody>
      </p:sp>
      <p:grpSp>
        <p:nvGrpSpPr>
          <p:cNvPr id="10" name="组合 9">
            <a:extLst>
              <a:ext uri="{FF2B5EF4-FFF2-40B4-BE49-F238E27FC236}">
                <a16:creationId xmlns:a16="http://schemas.microsoft.com/office/drawing/2014/main" id="{E832DE21-B4A5-AF4B-8BB7-D6722AC3D1B6}"/>
              </a:ext>
            </a:extLst>
          </p:cNvPr>
          <p:cNvGrpSpPr/>
          <p:nvPr/>
        </p:nvGrpSpPr>
        <p:grpSpPr>
          <a:xfrm>
            <a:off x="552278" y="882709"/>
            <a:ext cx="1941386" cy="2130533"/>
            <a:chOff x="1780954" y="1704065"/>
            <a:chExt cx="2646041" cy="3270709"/>
          </a:xfrm>
        </p:grpSpPr>
        <p:sp>
          <p:nvSpPr>
            <p:cNvPr id="11" name="矩形 10">
              <a:extLst>
                <a:ext uri="{FF2B5EF4-FFF2-40B4-BE49-F238E27FC236}">
                  <a16:creationId xmlns:a16="http://schemas.microsoft.com/office/drawing/2014/main" id="{BA98A871-773C-374E-A993-615394A1C095}"/>
                </a:ext>
              </a:extLst>
            </p:cNvPr>
            <p:cNvSpPr/>
            <p:nvPr/>
          </p:nvSpPr>
          <p:spPr>
            <a:xfrm>
              <a:off x="1780954" y="1704065"/>
              <a:ext cx="2646039" cy="520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STZhongsong" panose="02010600040101010101" pitchFamily="2" charset="-122"/>
                  <a:ea typeface="STZhongsong" panose="02010600040101010101" pitchFamily="2" charset="-122"/>
                </a:rPr>
                <a:t>句子</a:t>
              </a:r>
            </a:p>
          </p:txBody>
        </p:sp>
        <p:sp>
          <p:nvSpPr>
            <p:cNvPr id="12" name="矩形 11">
              <a:extLst>
                <a:ext uri="{FF2B5EF4-FFF2-40B4-BE49-F238E27FC236}">
                  <a16:creationId xmlns:a16="http://schemas.microsoft.com/office/drawing/2014/main" id="{15CCA262-673F-CC46-9E62-2432E6009DF7}"/>
                </a:ext>
              </a:extLst>
            </p:cNvPr>
            <p:cNvSpPr/>
            <p:nvPr/>
          </p:nvSpPr>
          <p:spPr>
            <a:xfrm>
              <a:off x="1780956" y="2620735"/>
              <a:ext cx="2646039" cy="520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STZhongsong" panose="02010600040101010101" pitchFamily="2" charset="-122"/>
                  <a:ea typeface="STZhongsong" panose="02010600040101010101" pitchFamily="2" charset="-122"/>
                </a:rPr>
                <a:t>短语</a:t>
              </a:r>
              <a:r>
                <a:rPr kumimoji="1" lang="en-US" altLang="zh-CN" sz="1400" dirty="0">
                  <a:solidFill>
                    <a:schemeClr val="tx1"/>
                  </a:solidFill>
                  <a:latin typeface="STZhongsong" panose="02010600040101010101" pitchFamily="2" charset="-122"/>
                  <a:ea typeface="STZhongsong" panose="02010600040101010101" pitchFamily="2" charset="-122"/>
                </a:rPr>
                <a:t>/</a:t>
              </a:r>
              <a:r>
                <a:rPr kumimoji="1" lang="zh-CN" altLang="en-US" sz="1400" dirty="0">
                  <a:solidFill>
                    <a:schemeClr val="tx1"/>
                  </a:solidFill>
                  <a:latin typeface="STZhongsong" panose="02010600040101010101" pitchFamily="2" charset="-122"/>
                  <a:ea typeface="STZhongsong" panose="02010600040101010101" pitchFamily="2" charset="-122"/>
                </a:rPr>
                <a:t>词组</a:t>
              </a:r>
            </a:p>
          </p:txBody>
        </p:sp>
        <p:sp>
          <p:nvSpPr>
            <p:cNvPr id="13" name="矩形 12">
              <a:extLst>
                <a:ext uri="{FF2B5EF4-FFF2-40B4-BE49-F238E27FC236}">
                  <a16:creationId xmlns:a16="http://schemas.microsoft.com/office/drawing/2014/main" id="{989E8698-FF28-7F48-89F2-E776E6E15538}"/>
                </a:ext>
              </a:extLst>
            </p:cNvPr>
            <p:cNvSpPr/>
            <p:nvPr/>
          </p:nvSpPr>
          <p:spPr>
            <a:xfrm>
              <a:off x="1780955" y="3537405"/>
              <a:ext cx="2646039" cy="520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STZhongsong" panose="02010600040101010101" pitchFamily="2" charset="-122"/>
                  <a:ea typeface="STZhongsong" panose="02010600040101010101" pitchFamily="2" charset="-122"/>
                </a:rPr>
                <a:t>词</a:t>
              </a:r>
            </a:p>
          </p:txBody>
        </p:sp>
        <p:sp>
          <p:nvSpPr>
            <p:cNvPr id="14" name="矩形 13">
              <a:extLst>
                <a:ext uri="{FF2B5EF4-FFF2-40B4-BE49-F238E27FC236}">
                  <a16:creationId xmlns:a16="http://schemas.microsoft.com/office/drawing/2014/main" id="{C64DB413-3793-F547-858E-A05E5CF0258A}"/>
                </a:ext>
              </a:extLst>
            </p:cNvPr>
            <p:cNvSpPr/>
            <p:nvPr/>
          </p:nvSpPr>
          <p:spPr>
            <a:xfrm>
              <a:off x="1780954" y="4454074"/>
              <a:ext cx="2646039" cy="520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STZhongsong" panose="02010600040101010101" pitchFamily="2" charset="-122"/>
                  <a:ea typeface="STZhongsong" panose="02010600040101010101" pitchFamily="2" charset="-122"/>
                </a:rPr>
                <a:t>义原</a:t>
              </a:r>
            </a:p>
          </p:txBody>
        </p:sp>
        <p:cxnSp>
          <p:nvCxnSpPr>
            <p:cNvPr id="15" name="直线箭头连接符 14">
              <a:extLst>
                <a:ext uri="{FF2B5EF4-FFF2-40B4-BE49-F238E27FC236}">
                  <a16:creationId xmlns:a16="http://schemas.microsoft.com/office/drawing/2014/main" id="{8B7A9706-8253-E044-ABB9-DBA871B56B7F}"/>
                </a:ext>
              </a:extLst>
            </p:cNvPr>
            <p:cNvCxnSpPr>
              <a:stCxn id="11" idx="2"/>
              <a:endCxn id="12" idx="0"/>
            </p:cNvCxnSpPr>
            <p:nvPr/>
          </p:nvCxnSpPr>
          <p:spPr>
            <a:xfrm>
              <a:off x="3103973" y="2224765"/>
              <a:ext cx="2" cy="3959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012826FF-7D70-5B4D-8DD3-F744DD6BA119}"/>
                </a:ext>
              </a:extLst>
            </p:cNvPr>
            <p:cNvCxnSpPr>
              <a:cxnSpLocks/>
              <a:stCxn id="12" idx="2"/>
              <a:endCxn id="13" idx="0"/>
            </p:cNvCxnSpPr>
            <p:nvPr/>
          </p:nvCxnSpPr>
          <p:spPr>
            <a:xfrm flipH="1">
              <a:off x="3103975" y="3141435"/>
              <a:ext cx="1" cy="3959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0B860B10-0932-BB48-92FB-64387ABC5DDD}"/>
                </a:ext>
              </a:extLst>
            </p:cNvPr>
            <p:cNvCxnSpPr>
              <a:cxnSpLocks/>
              <a:stCxn id="13" idx="2"/>
              <a:endCxn id="14" idx="0"/>
            </p:cNvCxnSpPr>
            <p:nvPr/>
          </p:nvCxnSpPr>
          <p:spPr>
            <a:xfrm flipH="1">
              <a:off x="3103974" y="4058105"/>
              <a:ext cx="1" cy="3959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1AAFFCE1-DB99-5548-BB17-4F16CE5A7D07}"/>
                </a:ext>
              </a:extLst>
            </p:cNvPr>
            <p:cNvSpPr/>
            <p:nvPr/>
          </p:nvSpPr>
          <p:spPr>
            <a:xfrm>
              <a:off x="2869753" y="3930153"/>
              <a:ext cx="466235" cy="65187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spTree>
    <p:extLst>
      <p:ext uri="{BB962C8B-B14F-4D97-AF65-F5344CB8AC3E}">
        <p14:creationId xmlns:p14="http://schemas.microsoft.com/office/powerpoint/2010/main" val="4069305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98C2DAD9-B451-4972-BB49-7BC7F8CE3F02}" type="slidenum">
              <a:rPr lang="zh-CN" altLang="en-US" smtClean="0"/>
              <a:pPr/>
              <a:t>20</a:t>
            </a:fld>
            <a:endParaRPr lang="zh-CN" altLang="en-US" dirty="0"/>
          </a:p>
        </p:txBody>
      </p:sp>
      <p:sp>
        <p:nvSpPr>
          <p:cNvPr id="7" name="标题 1"/>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lang="zh-CN" altLang="en-US" sz="2470" dirty="0">
                <a:latin typeface="STZhongsong" panose="02010600040101010101" pitchFamily="2" charset="-122"/>
                <a:ea typeface="STZhongsong" panose="02010600040101010101" pitchFamily="2" charset="-122"/>
              </a:rPr>
              <a:t>实验结果</a:t>
            </a:r>
            <a:r>
              <a:rPr lang="en-US" altLang="zh-CN" sz="2470" dirty="0">
                <a:latin typeface="STZhongsong" panose="02010600040101010101" pitchFamily="2" charset="-122"/>
                <a:ea typeface="STZhongsong" panose="02010600040101010101" pitchFamily="2" charset="-122"/>
              </a:rPr>
              <a:t>—</a:t>
            </a:r>
            <a:r>
              <a:rPr lang="zh-CN" altLang="en-US" sz="2470" dirty="0">
                <a:latin typeface="STZhongsong" panose="02010600040101010101" pitchFamily="2" charset="-122"/>
                <a:ea typeface="STZhongsong" panose="02010600040101010101" pitchFamily="2" charset="-122"/>
              </a:rPr>
              <a:t>名词性</a:t>
            </a:r>
            <a:r>
              <a:rPr lang="en-US" altLang="zh-CN" sz="2470" dirty="0">
                <a:latin typeface="STZhongsong" panose="02010600040101010101" pitchFamily="2" charset="-122"/>
                <a:ea typeface="STZhongsong" panose="02010600040101010101" pitchFamily="2" charset="-122"/>
              </a:rPr>
              <a:t>synset</a:t>
            </a:r>
            <a:endParaRPr lang="zh-CN" altLang="en-US" sz="2470" dirty="0">
              <a:latin typeface="STZhongsong" panose="02010600040101010101" pitchFamily="2" charset="-122"/>
              <a:ea typeface="STZhongsong" panose="02010600040101010101" pitchFamily="2" charset="-122"/>
            </a:endParaRPr>
          </a:p>
        </p:txBody>
      </p:sp>
      <p:sp>
        <p:nvSpPr>
          <p:cNvPr id="6" name="TextBox 5"/>
          <p:cNvSpPr txBox="1"/>
          <p:nvPr/>
        </p:nvSpPr>
        <p:spPr>
          <a:xfrm>
            <a:off x="85871" y="653705"/>
            <a:ext cx="2537926" cy="2031325"/>
          </a:xfrm>
          <a:prstGeom prst="rect">
            <a:avLst/>
          </a:prstGeom>
          <a:noFill/>
        </p:spPr>
        <p:txBody>
          <a:bodyPr wrap="square" rtlCol="0">
            <a:spAutoFit/>
          </a:bodyPr>
          <a:lstStyle/>
          <a:p>
            <a:r>
              <a:rPr lang="zh-CN" altLang="en-US" dirty="0">
                <a:latin typeface="华文中宋" panose="02010600040101010101" pitchFamily="2" charset="-122"/>
                <a:ea typeface="华文中宋" panose="02010600040101010101" pitchFamily="2" charset="-122"/>
              </a:rPr>
              <a:t>分词性关系密度统计：</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名词性</a:t>
            </a:r>
            <a:r>
              <a:rPr lang="en-US" altLang="zh-CN" dirty="0">
                <a:latin typeface="华文中宋" panose="02010600040101010101" pitchFamily="2" charset="-122"/>
                <a:ea typeface="华文中宋" panose="02010600040101010101" pitchFamily="2" charset="-122"/>
              </a:rPr>
              <a:t>synset</a:t>
            </a:r>
            <a:r>
              <a:rPr lang="zh-CN" altLang="en-US" dirty="0">
                <a:latin typeface="华文中宋" panose="02010600040101010101" pitchFamily="2" charset="-122"/>
                <a:ea typeface="华文中宋" panose="02010600040101010101" pitchFamily="2" charset="-122"/>
              </a:rPr>
              <a:t>实验结果：</a:t>
            </a:r>
            <a:endParaRPr lang="en-US" altLang="zh-CN" dirty="0">
              <a:latin typeface="华文中宋" panose="02010600040101010101" pitchFamily="2" charset="-122"/>
              <a:ea typeface="华文中宋" panose="02010600040101010101" pitchFamily="2" charset="-122"/>
            </a:endParaRPr>
          </a:p>
        </p:txBody>
      </p:sp>
      <p:pic>
        <p:nvPicPr>
          <p:cNvPr id="2" name="Picture 1"/>
          <p:cNvPicPr>
            <a:picLocks noChangeAspect="1"/>
          </p:cNvPicPr>
          <p:nvPr/>
        </p:nvPicPr>
        <p:blipFill rotWithShape="1">
          <a:blip r:embed="rId3"/>
          <a:srcRect b="29555"/>
          <a:stretch/>
        </p:blipFill>
        <p:spPr>
          <a:xfrm>
            <a:off x="2379075" y="887650"/>
            <a:ext cx="4153246" cy="1101016"/>
          </a:xfrm>
          <a:prstGeom prst="rect">
            <a:avLst/>
          </a:prstGeom>
        </p:spPr>
      </p:pic>
      <p:pic>
        <p:nvPicPr>
          <p:cNvPr id="8" name="Picture 7"/>
          <p:cNvPicPr>
            <a:picLocks noChangeAspect="1"/>
          </p:cNvPicPr>
          <p:nvPr/>
        </p:nvPicPr>
        <p:blipFill rotWithShape="1">
          <a:blip r:embed="rId4"/>
          <a:srcRect l="24954" r="20654" b="24924"/>
          <a:stretch/>
        </p:blipFill>
        <p:spPr>
          <a:xfrm>
            <a:off x="2873828" y="2343081"/>
            <a:ext cx="1819469" cy="1154111"/>
          </a:xfrm>
          <a:prstGeom prst="rect">
            <a:avLst/>
          </a:prstGeom>
        </p:spPr>
      </p:pic>
      <p:sp>
        <p:nvSpPr>
          <p:cNvPr id="3" name="矩形 2">
            <a:extLst>
              <a:ext uri="{FF2B5EF4-FFF2-40B4-BE49-F238E27FC236}">
                <a16:creationId xmlns:a16="http://schemas.microsoft.com/office/drawing/2014/main" id="{E5E15EAA-B9FD-EB4E-9E50-5F7C31B3DB6E}"/>
              </a:ext>
            </a:extLst>
          </p:cNvPr>
          <p:cNvSpPr/>
          <p:nvPr/>
        </p:nvSpPr>
        <p:spPr>
          <a:xfrm>
            <a:off x="3783563" y="1637522"/>
            <a:ext cx="2537927" cy="186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19541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98C2DAD9-B451-4972-BB49-7BC7F8CE3F02}" type="slidenum">
              <a:rPr lang="zh-CN" altLang="en-US" smtClean="0"/>
              <a:pPr/>
              <a:t>21</a:t>
            </a:fld>
            <a:endParaRPr lang="zh-CN" altLang="en-US" dirty="0"/>
          </a:p>
        </p:txBody>
      </p:sp>
      <p:sp>
        <p:nvSpPr>
          <p:cNvPr id="7" name="标题 1"/>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lang="zh-CN" altLang="en-US" sz="2470" dirty="0">
                <a:latin typeface="STZhongsong" panose="02010600040101010101" pitchFamily="2" charset="-122"/>
                <a:ea typeface="STZhongsong" panose="02010600040101010101" pitchFamily="2" charset="-122"/>
              </a:rPr>
              <a:t>实验结果</a:t>
            </a:r>
            <a:r>
              <a:rPr lang="en-US" altLang="zh-CN" sz="2470" dirty="0">
                <a:latin typeface="STZhongsong" panose="02010600040101010101" pitchFamily="2" charset="-122"/>
                <a:ea typeface="STZhongsong" panose="02010600040101010101" pitchFamily="2" charset="-122"/>
              </a:rPr>
              <a:t>—Synset</a:t>
            </a:r>
            <a:r>
              <a:rPr lang="zh-CN" altLang="en-US" sz="2470" dirty="0">
                <a:latin typeface="STZhongsong" panose="02010600040101010101" pitchFamily="2" charset="-122"/>
                <a:ea typeface="STZhongsong" panose="02010600040101010101" pitchFamily="2" charset="-122"/>
              </a:rPr>
              <a:t>度数</a:t>
            </a:r>
          </a:p>
        </p:txBody>
      </p:sp>
      <p:sp>
        <p:nvSpPr>
          <p:cNvPr id="2" name="Content Placeholder 1"/>
          <p:cNvSpPr>
            <a:spLocks noGrp="1"/>
          </p:cNvSpPr>
          <p:nvPr>
            <p:ph idx="1"/>
          </p:nvPr>
        </p:nvSpPr>
        <p:spPr>
          <a:xfrm>
            <a:off x="105589" y="1574540"/>
            <a:ext cx="3309811" cy="757913"/>
          </a:xfrm>
        </p:spPr>
        <p:txBody>
          <a:bodyPr>
            <a:normAutofit/>
          </a:bodyPr>
          <a:lstStyle/>
          <a:p>
            <a:r>
              <a:rPr lang="zh-CN" altLang="en-US" sz="1800" dirty="0">
                <a:latin typeface="华文中宋" panose="02010600040101010101" pitchFamily="2" charset="-122"/>
                <a:ea typeface="华文中宋" panose="02010600040101010101" pitchFamily="2" charset="-122"/>
              </a:rPr>
              <a:t>度数越大的</a:t>
            </a:r>
            <a:r>
              <a:rPr lang="en-US" altLang="zh-CN" sz="1800" dirty="0">
                <a:latin typeface="华文中宋" panose="02010600040101010101" pitchFamily="2" charset="-122"/>
                <a:ea typeface="华文中宋" panose="02010600040101010101" pitchFamily="2" charset="-122"/>
              </a:rPr>
              <a:t>synset</a:t>
            </a:r>
            <a:r>
              <a:rPr lang="zh-CN" altLang="en-US" sz="1800" dirty="0">
                <a:latin typeface="华文中宋" panose="02010600040101010101" pitchFamily="2" charset="-122"/>
                <a:ea typeface="华文中宋" panose="02010600040101010101" pitchFamily="2" charset="-122"/>
              </a:rPr>
              <a:t>义原预测效果越好</a:t>
            </a:r>
          </a:p>
        </p:txBody>
      </p:sp>
      <p:pic>
        <p:nvPicPr>
          <p:cNvPr id="5" name="Picture 4"/>
          <p:cNvPicPr>
            <a:picLocks noChangeAspect="1"/>
          </p:cNvPicPr>
          <p:nvPr/>
        </p:nvPicPr>
        <p:blipFill>
          <a:blip r:embed="rId3"/>
          <a:stretch>
            <a:fillRect/>
          </a:stretch>
        </p:blipFill>
        <p:spPr>
          <a:xfrm>
            <a:off x="3218194" y="628124"/>
            <a:ext cx="3229417" cy="2853727"/>
          </a:xfrm>
          <a:prstGeom prst="rect">
            <a:avLst/>
          </a:prstGeom>
        </p:spPr>
      </p:pic>
    </p:spTree>
    <p:extLst>
      <p:ext uri="{BB962C8B-B14F-4D97-AF65-F5344CB8AC3E}">
        <p14:creationId xmlns:p14="http://schemas.microsoft.com/office/powerpoint/2010/main" val="2963919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74634" y="610790"/>
            <a:ext cx="3287698" cy="2903875"/>
          </a:xfrm>
          <a:prstGeom prst="rect">
            <a:avLst/>
          </a:prstGeom>
        </p:spPr>
      </p:pic>
      <p:sp>
        <p:nvSpPr>
          <p:cNvPr id="4" name="幻灯片编号占位符 3"/>
          <p:cNvSpPr>
            <a:spLocks noGrp="1"/>
          </p:cNvSpPr>
          <p:nvPr>
            <p:ph type="sldNum" sz="quarter" idx="12"/>
          </p:nvPr>
        </p:nvSpPr>
        <p:spPr/>
        <p:txBody>
          <a:bodyPr/>
          <a:lstStyle/>
          <a:p>
            <a:fld id="{98C2DAD9-B451-4972-BB49-7BC7F8CE3F02}" type="slidenum">
              <a:rPr lang="zh-CN" altLang="en-US" smtClean="0"/>
              <a:pPr/>
              <a:t>22</a:t>
            </a:fld>
            <a:endParaRPr lang="zh-CN" altLang="en-US" dirty="0"/>
          </a:p>
        </p:txBody>
      </p:sp>
      <p:sp>
        <p:nvSpPr>
          <p:cNvPr id="7" name="标题 1"/>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lang="zh-CN" altLang="en-US" sz="2470" dirty="0">
                <a:latin typeface="STZhongsong" panose="02010600040101010101" pitchFamily="2" charset="-122"/>
                <a:ea typeface="STZhongsong" panose="02010600040101010101" pitchFamily="2" charset="-122"/>
              </a:rPr>
              <a:t>实验结果</a:t>
            </a:r>
            <a:r>
              <a:rPr lang="en-US" altLang="zh-CN" sz="2470" dirty="0">
                <a:latin typeface="STZhongsong" panose="02010600040101010101" pitchFamily="2" charset="-122"/>
                <a:ea typeface="STZhongsong" panose="02010600040101010101" pitchFamily="2" charset="-122"/>
              </a:rPr>
              <a:t>—Synset</a:t>
            </a:r>
            <a:r>
              <a:rPr lang="zh-CN" altLang="en-US" sz="2470" dirty="0">
                <a:latin typeface="STZhongsong" panose="02010600040101010101" pitchFamily="2" charset="-122"/>
                <a:ea typeface="STZhongsong" panose="02010600040101010101" pitchFamily="2" charset="-122"/>
              </a:rPr>
              <a:t>义原数量</a:t>
            </a:r>
          </a:p>
        </p:txBody>
      </p:sp>
      <p:sp>
        <p:nvSpPr>
          <p:cNvPr id="2" name="Content Placeholder 1"/>
          <p:cNvSpPr>
            <a:spLocks noGrp="1"/>
          </p:cNvSpPr>
          <p:nvPr>
            <p:ph idx="1"/>
          </p:nvPr>
        </p:nvSpPr>
        <p:spPr>
          <a:xfrm>
            <a:off x="90868" y="1458040"/>
            <a:ext cx="2974709" cy="1033693"/>
          </a:xfrm>
        </p:spPr>
        <p:txBody>
          <a:bodyPr>
            <a:normAutofit/>
          </a:bodyPr>
          <a:lstStyle/>
          <a:p>
            <a:r>
              <a:rPr lang="zh-CN" altLang="en-US" sz="1800" dirty="0">
                <a:latin typeface="华文中宋" panose="02010600040101010101" pitchFamily="2" charset="-122"/>
                <a:ea typeface="华文中宋" panose="02010600040101010101" pitchFamily="2" charset="-122"/>
              </a:rPr>
              <a:t>随着</a:t>
            </a:r>
            <a:r>
              <a:rPr lang="en-US" altLang="zh-CN" sz="1800" dirty="0" err="1">
                <a:latin typeface="华文中宋" panose="02010600040101010101" pitchFamily="2" charset="-122"/>
                <a:ea typeface="华文中宋" panose="02010600040101010101" pitchFamily="2" charset="-122"/>
              </a:rPr>
              <a:t>synset</a:t>
            </a:r>
            <a:r>
              <a:rPr lang="zh-CN" altLang="en-US" sz="1800" dirty="0">
                <a:latin typeface="华文中宋" panose="02010600040101010101" pitchFamily="2" charset="-122"/>
                <a:ea typeface="华文中宋" panose="02010600040101010101" pitchFamily="2" charset="-122"/>
              </a:rPr>
              <a:t>义原数量的增加，义原预测效果先增加后减少</a:t>
            </a:r>
          </a:p>
        </p:txBody>
      </p:sp>
    </p:spTree>
    <p:extLst>
      <p:ext uri="{BB962C8B-B14F-4D97-AF65-F5344CB8AC3E}">
        <p14:creationId xmlns:p14="http://schemas.microsoft.com/office/powerpoint/2010/main" val="3682025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228772" y="647411"/>
            <a:ext cx="3187773" cy="2916152"/>
          </a:xfrm>
          <a:prstGeom prst="rect">
            <a:avLst/>
          </a:prstGeom>
        </p:spPr>
      </p:pic>
      <p:sp>
        <p:nvSpPr>
          <p:cNvPr id="4" name="幻灯片编号占位符 3"/>
          <p:cNvSpPr>
            <a:spLocks noGrp="1"/>
          </p:cNvSpPr>
          <p:nvPr>
            <p:ph type="sldNum" sz="quarter" idx="12"/>
          </p:nvPr>
        </p:nvSpPr>
        <p:spPr/>
        <p:txBody>
          <a:bodyPr/>
          <a:lstStyle/>
          <a:p>
            <a:fld id="{98C2DAD9-B451-4972-BB49-7BC7F8CE3F02}" type="slidenum">
              <a:rPr lang="zh-CN" altLang="en-US" smtClean="0"/>
              <a:pPr/>
              <a:t>23</a:t>
            </a:fld>
            <a:endParaRPr lang="zh-CN" altLang="en-US" dirty="0"/>
          </a:p>
        </p:txBody>
      </p:sp>
      <p:sp>
        <p:nvSpPr>
          <p:cNvPr id="7" name="标题 1"/>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lang="zh-CN" altLang="en-US" sz="2470" dirty="0">
                <a:latin typeface="STZhongsong" panose="02010600040101010101" pitchFamily="2" charset="-122"/>
                <a:ea typeface="STZhongsong" panose="02010600040101010101" pitchFamily="2" charset="-122"/>
              </a:rPr>
              <a:t>实验结果</a:t>
            </a:r>
            <a:r>
              <a:rPr lang="en-US" altLang="zh-CN" sz="2470" dirty="0">
                <a:latin typeface="STZhongsong" panose="02010600040101010101" pitchFamily="2" charset="-122"/>
                <a:ea typeface="STZhongsong" panose="02010600040101010101" pitchFamily="2" charset="-122"/>
              </a:rPr>
              <a:t>—</a:t>
            </a:r>
            <a:r>
              <a:rPr lang="zh-CN" altLang="en-US" sz="2470" dirty="0">
                <a:latin typeface="STZhongsong" panose="02010600040101010101" pitchFamily="2" charset="-122"/>
                <a:ea typeface="STZhongsong" panose="02010600040101010101" pitchFamily="2" charset="-122"/>
              </a:rPr>
              <a:t>义原度数</a:t>
            </a:r>
          </a:p>
        </p:txBody>
      </p:sp>
      <p:sp>
        <p:nvSpPr>
          <p:cNvPr id="2" name="Content Placeholder 1"/>
          <p:cNvSpPr>
            <a:spLocks noGrp="1"/>
          </p:cNvSpPr>
          <p:nvPr>
            <p:ph idx="1"/>
          </p:nvPr>
        </p:nvSpPr>
        <p:spPr>
          <a:xfrm>
            <a:off x="58679" y="1498045"/>
            <a:ext cx="3024050" cy="690083"/>
          </a:xfrm>
        </p:spPr>
        <p:txBody>
          <a:bodyPr>
            <a:normAutofit/>
          </a:bodyPr>
          <a:lstStyle/>
          <a:p>
            <a:r>
              <a:rPr lang="zh-CN" altLang="en-US" sz="1800" dirty="0">
                <a:latin typeface="华文中宋" panose="02010600040101010101" pitchFamily="2" charset="-122"/>
                <a:ea typeface="华文中宋" panose="02010600040101010101" pitchFamily="2" charset="-122"/>
              </a:rPr>
              <a:t>度数越大的义原越容易被预测</a:t>
            </a:r>
          </a:p>
        </p:txBody>
      </p:sp>
    </p:spTree>
    <p:extLst>
      <p:ext uri="{BB962C8B-B14F-4D97-AF65-F5344CB8AC3E}">
        <p14:creationId xmlns:p14="http://schemas.microsoft.com/office/powerpoint/2010/main" val="1828596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98C2DAD9-B451-4972-BB49-7BC7F8CE3F02}" type="slidenum">
              <a:rPr lang="zh-CN" altLang="en-US" smtClean="0"/>
              <a:pPr/>
              <a:t>24</a:t>
            </a:fld>
            <a:endParaRPr lang="zh-CN" altLang="en-US" dirty="0"/>
          </a:p>
        </p:txBody>
      </p:sp>
      <p:sp>
        <p:nvSpPr>
          <p:cNvPr id="7" name="标题 1"/>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lang="zh-CN" altLang="en-US" sz="2470" dirty="0">
                <a:latin typeface="STZhongsong" panose="02010600040101010101" pitchFamily="2" charset="-122"/>
                <a:ea typeface="STZhongsong" panose="02010600040101010101" pitchFamily="2" charset="-122"/>
              </a:rPr>
              <a:t>总结与展望</a:t>
            </a:r>
          </a:p>
        </p:txBody>
      </p:sp>
      <p:sp>
        <p:nvSpPr>
          <p:cNvPr id="8" name="内容占位符 5"/>
          <p:cNvSpPr txBox="1">
            <a:spLocks/>
          </p:cNvSpPr>
          <p:nvPr/>
        </p:nvSpPr>
        <p:spPr>
          <a:xfrm>
            <a:off x="140724" y="676832"/>
            <a:ext cx="6138728" cy="2695697"/>
          </a:xfrm>
          <a:prstGeom prst="rect">
            <a:avLst/>
          </a:prstGeom>
        </p:spPr>
        <p:txBody>
          <a:bodyPr vert="horz" lIns="91440" tIns="45720" rIns="91440" bIns="45720" rtlCol="0">
            <a:normAutofit/>
          </a:bodyPr>
          <a:lstStyle>
            <a:lvl1pPr marL="122873" indent="-122873" algn="l" defTabSz="491490" rtl="0" eaLnBrk="1" latinLnBrk="0" hangingPunct="1">
              <a:lnSpc>
                <a:spcPct val="90000"/>
              </a:lnSpc>
              <a:spcBef>
                <a:spcPts val="538"/>
              </a:spcBef>
              <a:buFont typeface="Arial" panose="020B0604020202020204" pitchFamily="34" charset="0"/>
              <a:buChar char="•"/>
              <a:defRPr sz="1505" kern="1200">
                <a:solidFill>
                  <a:schemeClr val="tx1"/>
                </a:solidFill>
                <a:latin typeface="+mn-lt"/>
                <a:ea typeface="+mn-ea"/>
                <a:cs typeface="+mn-cs"/>
              </a:defRPr>
            </a:lvl1pPr>
            <a:lvl2pPr marL="368618" indent="-122873" algn="l" defTabSz="491490" rtl="0" eaLnBrk="1" latinLnBrk="0" hangingPunct="1">
              <a:lnSpc>
                <a:spcPct val="90000"/>
              </a:lnSpc>
              <a:spcBef>
                <a:spcPts val="269"/>
              </a:spcBef>
              <a:buFont typeface="Arial" panose="020B0604020202020204" pitchFamily="34" charset="0"/>
              <a:buChar char="•"/>
              <a:defRPr sz="1290" kern="1200">
                <a:solidFill>
                  <a:schemeClr val="tx1"/>
                </a:solidFill>
                <a:latin typeface="+mn-lt"/>
                <a:ea typeface="+mn-ea"/>
                <a:cs typeface="+mn-cs"/>
              </a:defRPr>
            </a:lvl2pPr>
            <a:lvl3pPr marL="614363" indent="-122873" algn="l" defTabSz="491490" rtl="0" eaLnBrk="1" latinLnBrk="0" hangingPunct="1">
              <a:lnSpc>
                <a:spcPct val="90000"/>
              </a:lnSpc>
              <a:spcBef>
                <a:spcPts val="269"/>
              </a:spcBef>
              <a:buFont typeface="Arial" panose="020B0604020202020204" pitchFamily="34" charset="0"/>
              <a:buChar char="•"/>
              <a:defRPr sz="1075" kern="1200">
                <a:solidFill>
                  <a:schemeClr val="tx1"/>
                </a:solidFill>
                <a:latin typeface="+mn-lt"/>
                <a:ea typeface="+mn-ea"/>
                <a:cs typeface="+mn-cs"/>
              </a:defRPr>
            </a:lvl3pPr>
            <a:lvl4pPr marL="860108" indent="-122873" algn="l" defTabSz="491490" rtl="0" eaLnBrk="1" latinLnBrk="0" hangingPunct="1">
              <a:lnSpc>
                <a:spcPct val="90000"/>
              </a:lnSpc>
              <a:spcBef>
                <a:spcPts val="269"/>
              </a:spcBef>
              <a:buFont typeface="Arial" panose="020B0604020202020204" pitchFamily="34" charset="0"/>
              <a:buChar char="•"/>
              <a:defRPr sz="968" kern="1200">
                <a:solidFill>
                  <a:schemeClr val="tx1"/>
                </a:solidFill>
                <a:latin typeface="+mn-lt"/>
                <a:ea typeface="+mn-ea"/>
                <a:cs typeface="+mn-cs"/>
              </a:defRPr>
            </a:lvl4pPr>
            <a:lvl5pPr marL="1105853" indent="-122873" algn="l" defTabSz="491490" rtl="0" eaLnBrk="1" latinLnBrk="0" hangingPunct="1">
              <a:lnSpc>
                <a:spcPct val="90000"/>
              </a:lnSpc>
              <a:spcBef>
                <a:spcPts val="269"/>
              </a:spcBef>
              <a:buFont typeface="Arial" panose="020B0604020202020204" pitchFamily="34" charset="0"/>
              <a:buChar char="•"/>
              <a:defRPr sz="968" kern="1200">
                <a:solidFill>
                  <a:schemeClr val="tx1"/>
                </a:solidFill>
                <a:latin typeface="+mn-lt"/>
                <a:ea typeface="+mn-ea"/>
                <a:cs typeface="+mn-cs"/>
              </a:defRPr>
            </a:lvl5pPr>
            <a:lvl6pPr marL="1351598" indent="-122873" algn="l" defTabSz="491490" rtl="0" eaLnBrk="1" latinLnBrk="0" hangingPunct="1">
              <a:lnSpc>
                <a:spcPct val="90000"/>
              </a:lnSpc>
              <a:spcBef>
                <a:spcPts val="269"/>
              </a:spcBef>
              <a:buFont typeface="Arial" panose="020B0604020202020204" pitchFamily="34" charset="0"/>
              <a:buChar char="•"/>
              <a:defRPr sz="968" kern="1200">
                <a:solidFill>
                  <a:schemeClr val="tx1"/>
                </a:solidFill>
                <a:latin typeface="+mn-lt"/>
                <a:ea typeface="+mn-ea"/>
                <a:cs typeface="+mn-cs"/>
              </a:defRPr>
            </a:lvl6pPr>
            <a:lvl7pPr marL="1597343" indent="-122873" algn="l" defTabSz="491490" rtl="0" eaLnBrk="1" latinLnBrk="0" hangingPunct="1">
              <a:lnSpc>
                <a:spcPct val="90000"/>
              </a:lnSpc>
              <a:spcBef>
                <a:spcPts val="269"/>
              </a:spcBef>
              <a:buFont typeface="Arial" panose="020B0604020202020204" pitchFamily="34" charset="0"/>
              <a:buChar char="•"/>
              <a:defRPr sz="968" kern="1200">
                <a:solidFill>
                  <a:schemeClr val="tx1"/>
                </a:solidFill>
                <a:latin typeface="+mn-lt"/>
                <a:ea typeface="+mn-ea"/>
                <a:cs typeface="+mn-cs"/>
              </a:defRPr>
            </a:lvl7pPr>
            <a:lvl8pPr marL="1843088" indent="-122873" algn="l" defTabSz="491490" rtl="0" eaLnBrk="1" latinLnBrk="0" hangingPunct="1">
              <a:lnSpc>
                <a:spcPct val="90000"/>
              </a:lnSpc>
              <a:spcBef>
                <a:spcPts val="269"/>
              </a:spcBef>
              <a:buFont typeface="Arial" panose="020B0604020202020204" pitchFamily="34" charset="0"/>
              <a:buChar char="•"/>
              <a:defRPr sz="968" kern="1200">
                <a:solidFill>
                  <a:schemeClr val="tx1"/>
                </a:solidFill>
                <a:latin typeface="+mn-lt"/>
                <a:ea typeface="+mn-ea"/>
                <a:cs typeface="+mn-cs"/>
              </a:defRPr>
            </a:lvl8pPr>
            <a:lvl9pPr marL="2088833" indent="-122873" algn="l" defTabSz="491490" rtl="0" eaLnBrk="1" latinLnBrk="0" hangingPunct="1">
              <a:lnSpc>
                <a:spcPct val="90000"/>
              </a:lnSpc>
              <a:spcBef>
                <a:spcPts val="269"/>
              </a:spcBef>
              <a:buFont typeface="Arial" panose="020B0604020202020204" pitchFamily="34" charset="0"/>
              <a:buChar char="•"/>
              <a:defRPr sz="968" kern="1200">
                <a:solidFill>
                  <a:schemeClr val="tx1"/>
                </a:solidFill>
                <a:latin typeface="+mn-lt"/>
                <a:ea typeface="+mn-ea"/>
                <a:cs typeface="+mn-cs"/>
              </a:defRPr>
            </a:lvl9pPr>
          </a:lstStyle>
          <a:p>
            <a:pPr algn="just"/>
            <a:r>
              <a:rPr kumimoji="1" lang="zh-CN" altLang="en-US" sz="1800" dirty="0">
                <a:latin typeface="STZhongsong" panose="02010600040101010101" pitchFamily="2" charset="-122"/>
                <a:ea typeface="STZhongsong" panose="02010600040101010101" pitchFamily="2" charset="-122"/>
              </a:rPr>
              <a:t>提出基于</a:t>
            </a:r>
            <a:r>
              <a:rPr kumimoji="1" lang="en-US" altLang="zh-CN" sz="1800" dirty="0" err="1">
                <a:latin typeface="STZhongsong" panose="02010600040101010101" pitchFamily="2" charset="-122"/>
                <a:ea typeface="STZhongsong" panose="02010600040101010101" pitchFamily="2" charset="-122"/>
              </a:rPr>
              <a:t>BabelNet</a:t>
            </a:r>
            <a:r>
              <a:rPr kumimoji="1" lang="zh-CN" altLang="en-US" sz="1800" dirty="0">
                <a:latin typeface="STZhongsong" panose="02010600040101010101" pitchFamily="2" charset="-122"/>
                <a:ea typeface="STZhongsong" panose="02010600040101010101" pitchFamily="2" charset="-122"/>
              </a:rPr>
              <a:t>构建多语言义原知识库</a:t>
            </a:r>
            <a:endParaRPr kumimoji="1" lang="en-US" altLang="zh-CN" sz="1800" dirty="0">
              <a:latin typeface="STZhongsong" panose="02010600040101010101" pitchFamily="2" charset="-122"/>
              <a:ea typeface="STZhongsong" panose="02010600040101010101" pitchFamily="2" charset="-122"/>
            </a:endParaRPr>
          </a:p>
          <a:p>
            <a:pPr lvl="1" algn="just"/>
            <a:r>
              <a:rPr kumimoji="1" lang="zh-CN" altLang="en-US" sz="1600" dirty="0">
                <a:latin typeface="STZhongsong" panose="02010600040101010101" pitchFamily="2" charset="-122"/>
                <a:ea typeface="STZhongsong" panose="02010600040101010101" pitchFamily="2" charset="-122"/>
              </a:rPr>
              <a:t>提出并定义了</a:t>
            </a:r>
            <a:r>
              <a:rPr kumimoji="1" lang="en-US" altLang="zh-CN" sz="1600" dirty="0" err="1">
                <a:latin typeface="STZhongsong" panose="02010600040101010101" pitchFamily="2" charset="-122"/>
                <a:ea typeface="STZhongsong" panose="02010600040101010101" pitchFamily="2" charset="-122"/>
              </a:rPr>
              <a:t>BabelNet</a:t>
            </a:r>
            <a:r>
              <a:rPr kumimoji="1" lang="zh-CN" altLang="en-US" sz="1600" dirty="0">
                <a:latin typeface="STZhongsong" panose="02010600040101010101" pitchFamily="2" charset="-122"/>
                <a:ea typeface="STZhongsong" panose="02010600040101010101" pitchFamily="2" charset="-122"/>
              </a:rPr>
              <a:t>义原预测任务 </a:t>
            </a:r>
            <a:r>
              <a:rPr kumimoji="1" lang="en-US" altLang="zh-CN" sz="1600" dirty="0">
                <a:latin typeface="STZhongsong" panose="02010600040101010101" pitchFamily="2" charset="-122"/>
                <a:ea typeface="STZhongsong" panose="02010600040101010101" pitchFamily="2" charset="-122"/>
              </a:rPr>
              <a:t>SPBS</a:t>
            </a:r>
          </a:p>
          <a:p>
            <a:pPr lvl="1" algn="just"/>
            <a:r>
              <a:rPr kumimoji="1" lang="zh-CN" altLang="en-US" sz="1600" dirty="0">
                <a:latin typeface="STZhongsong" panose="02010600040101010101" pitchFamily="2" charset="-122"/>
                <a:ea typeface="STZhongsong" panose="02010600040101010101" pitchFamily="2" charset="-122"/>
              </a:rPr>
              <a:t>提出两种</a:t>
            </a:r>
            <a:r>
              <a:rPr kumimoji="1" lang="en-US" altLang="zh-CN" sz="1600" dirty="0">
                <a:latin typeface="STZhongsong" panose="02010600040101010101" pitchFamily="2" charset="-122"/>
                <a:ea typeface="STZhongsong" panose="02010600040101010101" pitchFamily="2" charset="-122"/>
              </a:rPr>
              <a:t>SPBS</a:t>
            </a:r>
            <a:r>
              <a:rPr kumimoji="1" lang="zh-CN" altLang="en-US" sz="1600" dirty="0">
                <a:latin typeface="STZhongsong" panose="02010600040101010101" pitchFamily="2" charset="-122"/>
                <a:ea typeface="STZhongsong" panose="02010600040101010101" pitchFamily="2" charset="-122"/>
              </a:rPr>
              <a:t>预测方法，分别利用了不同的信息</a:t>
            </a:r>
            <a:endParaRPr kumimoji="1" lang="en-US" altLang="zh-CN" sz="1600" dirty="0">
              <a:latin typeface="STZhongsong" panose="02010600040101010101" pitchFamily="2" charset="-122"/>
              <a:ea typeface="STZhongsong" panose="02010600040101010101" pitchFamily="2" charset="-122"/>
            </a:endParaRPr>
          </a:p>
          <a:p>
            <a:pPr lvl="1" algn="just"/>
            <a:r>
              <a:rPr kumimoji="1" lang="zh-CN" altLang="en-US" sz="1600" dirty="0">
                <a:latin typeface="STZhongsong" panose="02010600040101010101" pitchFamily="2" charset="-122"/>
                <a:ea typeface="STZhongsong" panose="02010600040101010101" pitchFamily="2" charset="-122"/>
              </a:rPr>
              <a:t>对</a:t>
            </a:r>
            <a:r>
              <a:rPr kumimoji="1" lang="en-US" altLang="zh-CN" sz="1600" dirty="0">
                <a:latin typeface="STZhongsong" panose="02010600040101010101" pitchFamily="2" charset="-122"/>
                <a:ea typeface="STZhongsong" panose="02010600040101010101" pitchFamily="2" charset="-122"/>
              </a:rPr>
              <a:t>SPBS</a:t>
            </a:r>
            <a:r>
              <a:rPr kumimoji="1" lang="zh-CN" altLang="en-US" sz="1600" dirty="0">
                <a:latin typeface="STZhongsong" panose="02010600040101010101" pitchFamily="2" charset="-122"/>
                <a:ea typeface="STZhongsong" panose="02010600040101010101" pitchFamily="2" charset="-122"/>
              </a:rPr>
              <a:t>任务进行了定量与定性分析，指出该任务特点、难点</a:t>
            </a:r>
            <a:endParaRPr kumimoji="1" lang="en-US" altLang="zh-CN" sz="1600" dirty="0">
              <a:latin typeface="STZhongsong" panose="02010600040101010101" pitchFamily="2" charset="-122"/>
              <a:ea typeface="STZhongsong" panose="02010600040101010101" pitchFamily="2" charset="-122"/>
            </a:endParaRPr>
          </a:p>
          <a:p>
            <a:pPr algn="just"/>
            <a:r>
              <a:rPr kumimoji="1" lang="zh-CN" altLang="en-US" sz="1815" dirty="0">
                <a:latin typeface="STZhongsong" panose="02010600040101010101" pitchFamily="2" charset="-122"/>
                <a:ea typeface="STZhongsong" panose="02010600040101010101" pitchFamily="2" charset="-122"/>
              </a:rPr>
              <a:t>未来工作</a:t>
            </a:r>
            <a:endParaRPr kumimoji="1" lang="en-US" altLang="zh-CN" sz="1815" dirty="0">
              <a:latin typeface="STZhongsong" panose="02010600040101010101" pitchFamily="2" charset="-122"/>
              <a:ea typeface="STZhongsong" panose="02010600040101010101" pitchFamily="2" charset="-122"/>
            </a:endParaRPr>
          </a:p>
          <a:p>
            <a:pPr lvl="1" algn="just"/>
            <a:r>
              <a:rPr kumimoji="1" lang="zh-CN" altLang="en-US" sz="1600" dirty="0">
                <a:latin typeface="STZhongsong" panose="02010600040101010101" pitchFamily="2" charset="-122"/>
                <a:ea typeface="STZhongsong" panose="02010600040101010101" pitchFamily="2" charset="-122"/>
              </a:rPr>
              <a:t>利用其它</a:t>
            </a:r>
            <a:r>
              <a:rPr kumimoji="1" lang="en-US" altLang="zh-CN" sz="1600" dirty="0" err="1">
                <a:latin typeface="STZhongsong" panose="02010600040101010101" pitchFamily="2" charset="-122"/>
                <a:ea typeface="STZhongsong" panose="02010600040101010101" pitchFamily="2" charset="-122"/>
              </a:rPr>
              <a:t>BabelNet</a:t>
            </a:r>
            <a:r>
              <a:rPr kumimoji="1" lang="zh-CN" altLang="en-US" sz="1600" dirty="0">
                <a:latin typeface="STZhongsong" panose="02010600040101010101" pitchFamily="2" charset="-122"/>
                <a:ea typeface="STZhongsong" panose="02010600040101010101" pitchFamily="2" charset="-122"/>
              </a:rPr>
              <a:t>信息进行义原预测</a:t>
            </a:r>
            <a:endParaRPr kumimoji="1" lang="en-US" altLang="zh-CN" sz="1600" dirty="0">
              <a:latin typeface="STZhongsong" panose="02010600040101010101" pitchFamily="2" charset="-122"/>
              <a:ea typeface="STZhongsong" panose="02010600040101010101" pitchFamily="2" charset="-122"/>
            </a:endParaRPr>
          </a:p>
          <a:p>
            <a:pPr lvl="2" algn="just"/>
            <a:r>
              <a:rPr kumimoji="1" lang="zh-CN" altLang="en-US" sz="1385" dirty="0">
                <a:latin typeface="STZhongsong" panose="02010600040101010101" pitchFamily="2" charset="-122"/>
                <a:ea typeface="STZhongsong" panose="02010600040101010101" pitchFamily="2" charset="-122"/>
              </a:rPr>
              <a:t>文本定义</a:t>
            </a:r>
            <a:endParaRPr kumimoji="1" lang="en-US" altLang="zh-CN" sz="1385" dirty="0">
              <a:latin typeface="STZhongsong" panose="02010600040101010101" pitchFamily="2" charset="-122"/>
              <a:ea typeface="STZhongsong" panose="02010600040101010101" pitchFamily="2" charset="-122"/>
            </a:endParaRPr>
          </a:p>
          <a:p>
            <a:pPr lvl="2" algn="just"/>
            <a:r>
              <a:rPr kumimoji="1" lang="en-US" altLang="zh-CN" sz="1385" dirty="0">
                <a:latin typeface="STZhongsong" panose="02010600040101010101" pitchFamily="2" charset="-122"/>
                <a:ea typeface="STZhongsong" panose="02010600040101010101" pitchFamily="2" charset="-122"/>
              </a:rPr>
              <a:t>Wikipedia</a:t>
            </a:r>
            <a:r>
              <a:rPr kumimoji="1" lang="zh-CN" altLang="en-US" sz="1385" dirty="0">
                <a:latin typeface="STZhongsong" panose="02010600040101010101" pitchFamily="2" charset="-122"/>
                <a:ea typeface="STZhongsong" panose="02010600040101010101" pitchFamily="2" charset="-122"/>
              </a:rPr>
              <a:t>内容</a:t>
            </a:r>
            <a:endParaRPr kumimoji="1" lang="en-US" altLang="zh-CN" sz="1385" dirty="0">
              <a:latin typeface="STZhongsong" panose="02010600040101010101" pitchFamily="2" charset="-122"/>
              <a:ea typeface="STZhongsong" panose="02010600040101010101" pitchFamily="2" charset="-122"/>
            </a:endParaRPr>
          </a:p>
          <a:p>
            <a:pPr lvl="2" algn="just"/>
            <a:r>
              <a:rPr kumimoji="1" lang="en-US" altLang="zh-CN" sz="1385" dirty="0">
                <a:latin typeface="STZhongsong" panose="02010600040101010101" pitchFamily="2" charset="-122"/>
                <a:ea typeface="STZhongsong" panose="02010600040101010101" pitchFamily="2" charset="-122"/>
              </a:rPr>
              <a:t>……</a:t>
            </a:r>
          </a:p>
          <a:p>
            <a:pPr lvl="1" algn="just"/>
            <a:r>
              <a:rPr kumimoji="1" lang="zh-CN" altLang="en-US" sz="1600" dirty="0">
                <a:latin typeface="STZhongsong" panose="02010600040101010101" pitchFamily="2" charset="-122"/>
                <a:ea typeface="STZhongsong" panose="02010600040101010101" pitchFamily="2" charset="-122"/>
              </a:rPr>
              <a:t>结构化义原预测</a:t>
            </a:r>
            <a:endParaRPr kumimoji="1" lang="en-US" altLang="zh-CN" sz="1600" dirty="0">
              <a:latin typeface="STZhongsong" panose="02010600040101010101" pitchFamily="2" charset="-122"/>
              <a:ea typeface="STZhongsong" panose="02010600040101010101" pitchFamily="2" charset="-122"/>
            </a:endParaRPr>
          </a:p>
          <a:p>
            <a:pPr lvl="1" algn="just"/>
            <a:endParaRPr kumimoji="1" lang="en-US" altLang="zh-CN" sz="1600" dirty="0">
              <a:latin typeface="STZhongsong" panose="02010600040101010101" pitchFamily="2" charset="-122"/>
              <a:ea typeface="STZhongsong" panose="02010600040101010101" pitchFamily="2" charset="-122"/>
            </a:endParaRPr>
          </a:p>
        </p:txBody>
      </p:sp>
    </p:spTree>
    <p:extLst>
      <p:ext uri="{BB962C8B-B14F-4D97-AF65-F5344CB8AC3E}">
        <p14:creationId xmlns:p14="http://schemas.microsoft.com/office/powerpoint/2010/main" val="2402081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0" y="1477483"/>
            <a:ext cx="6553200" cy="533235"/>
          </a:xfrm>
          <a:solidFill>
            <a:srgbClr val="7030A0">
              <a:alpha val="30000"/>
            </a:srgbClr>
          </a:solidFill>
        </p:spPr>
        <p:txBody>
          <a:bodyPr>
            <a:normAutofit/>
          </a:bodyPr>
          <a:lstStyle/>
          <a:p>
            <a:pPr algn="ctr"/>
            <a:r>
              <a:rPr lang="zh-CN" altLang="en-US" sz="3031" dirty="0">
                <a:latin typeface="STZhongsong" panose="02010600040101010101" pitchFamily="2" charset="-122"/>
                <a:ea typeface="STZhongsong" panose="02010600040101010101" pitchFamily="2" charset="-122"/>
              </a:rPr>
              <a:t>感谢聆听，欢迎指教！</a:t>
            </a:r>
          </a:p>
        </p:txBody>
      </p:sp>
      <p:sp>
        <p:nvSpPr>
          <p:cNvPr id="4" name="矩形 1">
            <a:extLst>
              <a:ext uri="{FF2B5EF4-FFF2-40B4-BE49-F238E27FC236}">
                <a16:creationId xmlns:a16="http://schemas.microsoft.com/office/drawing/2014/main" id="{E98C0E04-483E-3D42-9373-EFE3A6BF4046}"/>
              </a:ext>
            </a:extLst>
          </p:cNvPr>
          <p:cNvSpPr/>
          <p:nvPr/>
        </p:nvSpPr>
        <p:spPr>
          <a:xfrm>
            <a:off x="4015755" y="3044438"/>
            <a:ext cx="800219" cy="276999"/>
          </a:xfrm>
          <a:prstGeom prst="rect">
            <a:avLst/>
          </a:prstGeom>
        </p:spPr>
        <p:txBody>
          <a:bodyPr wrap="none">
            <a:spAutoFit/>
          </a:bodyPr>
          <a:lstStyle/>
          <a:p>
            <a:r>
              <a:rPr kumimoji="1" lang="zh-CN" altLang="en-US" sz="1200" dirty="0">
                <a:latin typeface="STZhongsong" panose="02010600040101010101" pitchFamily="2" charset="-122"/>
                <a:ea typeface="STZhongsong" panose="02010600040101010101" pitchFamily="2" charset="-122"/>
              </a:rPr>
              <a:t>项目地址</a:t>
            </a:r>
            <a:endParaRPr lang="zh-CN" altLang="en-US" sz="1200" dirty="0"/>
          </a:p>
        </p:txBody>
      </p:sp>
      <p:sp>
        <p:nvSpPr>
          <p:cNvPr id="5" name="矩形 9">
            <a:extLst>
              <a:ext uri="{FF2B5EF4-FFF2-40B4-BE49-F238E27FC236}">
                <a16:creationId xmlns:a16="http://schemas.microsoft.com/office/drawing/2014/main" id="{A703661B-4EE2-5C45-B0B9-F7686D5B7458}"/>
              </a:ext>
            </a:extLst>
          </p:cNvPr>
          <p:cNvSpPr/>
          <p:nvPr/>
        </p:nvSpPr>
        <p:spPr>
          <a:xfrm>
            <a:off x="1504216" y="3066048"/>
            <a:ext cx="800219" cy="276999"/>
          </a:xfrm>
          <a:prstGeom prst="rect">
            <a:avLst/>
          </a:prstGeom>
        </p:spPr>
        <p:txBody>
          <a:bodyPr wrap="none">
            <a:spAutoFit/>
          </a:bodyPr>
          <a:lstStyle/>
          <a:p>
            <a:r>
              <a:rPr kumimoji="1" lang="zh-CN" altLang="en-US" sz="1200" dirty="0">
                <a:latin typeface="STZhongsong" panose="02010600040101010101" pitchFamily="2" charset="-122"/>
                <a:ea typeface="STZhongsong" panose="02010600040101010101" pitchFamily="2" charset="-122"/>
              </a:rPr>
              <a:t>论文地址</a:t>
            </a:r>
            <a:endParaRPr lang="zh-CN" altLang="en-US" sz="1200" dirty="0"/>
          </a:p>
        </p:txBody>
      </p:sp>
      <p:pic>
        <p:nvPicPr>
          <p:cNvPr id="7" name="Picture 2" descr="https://qr.api.cli.im/qr?data=https%253A%252F%252Farxiv.org%252Fpdf%252F1912.01795&amp;level=H&amp;transparent=false&amp;bgcolor=%23FFFFFF&amp;forecolor=%23000000&amp;blockpixel=12&amp;marginblock=1&amp;logourl=&amp;size=280&amp;kid=cliim&amp;key=dcc23d6da8cec695f89f4aaf58faadb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2131" y="2141660"/>
            <a:ext cx="924388" cy="9243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qr.api.cli.im/qr?data=https%253A%252F%252Fgithub.com%252Fthunlp%252FBabelNet-Sememe-Prediction&amp;level=H&amp;transparent=false&amp;bgcolor=%23FFFFFF&amp;forecolor=%23000000&amp;blockpixel=12&amp;marginblock=1&amp;logourl=&amp;size=280&amp;kid=cliim&amp;key=636fc939843d7a649e26920ec2ea5c3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3670" y="2141660"/>
            <a:ext cx="913819" cy="913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387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96253" y="691144"/>
            <a:ext cx="3344292" cy="2692955"/>
          </a:xfrm>
        </p:spPr>
        <p:txBody>
          <a:bodyPr>
            <a:normAutofit/>
          </a:bodyPr>
          <a:lstStyle/>
          <a:p>
            <a:pPr algn="just">
              <a:lnSpc>
                <a:spcPct val="100000"/>
              </a:lnSpc>
            </a:pPr>
            <a:r>
              <a:rPr kumimoji="1" lang="zh-CN" altLang="en-US" dirty="0">
                <a:latin typeface="STZhongsong" panose="02010600040101010101" pitchFamily="2" charset="-122"/>
                <a:ea typeface="STZhongsong" panose="02010600040101010101" pitchFamily="2" charset="-122"/>
              </a:rPr>
              <a:t>最著名的义原知识库</a:t>
            </a:r>
            <a:r>
              <a:rPr kumimoji="1" lang="en-US" altLang="zh-CN" dirty="0">
                <a:latin typeface="STZhongsong" panose="02010600040101010101" pitchFamily="2" charset="-122"/>
                <a:ea typeface="STZhongsong" panose="02010600040101010101" pitchFamily="2" charset="-122"/>
              </a:rPr>
              <a:t>——</a:t>
            </a:r>
            <a:r>
              <a:rPr kumimoji="1" lang="zh-CN" altLang="en-US" dirty="0">
                <a:latin typeface="STZhongsong" panose="02010600040101010101" pitchFamily="2" charset="-122"/>
                <a:ea typeface="STZhongsong" panose="02010600040101010101" pitchFamily="2" charset="-122"/>
              </a:rPr>
              <a:t>知网（</a:t>
            </a:r>
            <a:r>
              <a:rPr kumimoji="1" lang="en-US" altLang="zh-CN" dirty="0" err="1">
                <a:latin typeface="STZhongsong" panose="02010600040101010101" pitchFamily="2" charset="-122"/>
                <a:ea typeface="STZhongsong" panose="02010600040101010101" pitchFamily="2" charset="-122"/>
              </a:rPr>
              <a:t>HowNet</a:t>
            </a:r>
            <a:r>
              <a:rPr kumimoji="1" lang="zh-CN" altLang="en-US" dirty="0">
                <a:latin typeface="STZhongsong" panose="02010600040101010101" pitchFamily="2" charset="-122"/>
                <a:ea typeface="STZhongsong" panose="02010600040101010101" pitchFamily="2" charset="-122"/>
              </a:rPr>
              <a:t>）</a:t>
            </a:r>
            <a:r>
              <a:rPr kumimoji="1" lang="en-US" altLang="zh-CN" dirty="0">
                <a:latin typeface="STZhongsong" panose="02010600040101010101" pitchFamily="2" charset="-122"/>
                <a:ea typeface="STZhongsong" panose="02010600040101010101" pitchFamily="2" charset="-122"/>
              </a:rPr>
              <a:t> [Dong and Dong, 2003]</a:t>
            </a:r>
          </a:p>
          <a:p>
            <a:pPr lvl="1" algn="just">
              <a:lnSpc>
                <a:spcPct val="150000"/>
              </a:lnSpc>
            </a:pPr>
            <a:r>
              <a:rPr kumimoji="1" lang="zh-CN" altLang="en-US" dirty="0">
                <a:latin typeface="STZhongsong" panose="02010600040101010101" pitchFamily="2" charset="-122"/>
                <a:ea typeface="STZhongsong" panose="02010600040101010101" pitchFamily="2" charset="-122"/>
              </a:rPr>
              <a:t>预定义了两千多个义原，并用其标注了十万多个中</a:t>
            </a:r>
            <a:r>
              <a:rPr kumimoji="1" lang="en-US" altLang="zh-CN" dirty="0">
                <a:latin typeface="STZhongsong" panose="02010600040101010101" pitchFamily="2" charset="-122"/>
                <a:ea typeface="STZhongsong" panose="02010600040101010101" pitchFamily="2" charset="-122"/>
              </a:rPr>
              <a:t>/</a:t>
            </a:r>
            <a:r>
              <a:rPr kumimoji="1" lang="zh-CN" altLang="en-US" dirty="0">
                <a:latin typeface="STZhongsong" panose="02010600040101010101" pitchFamily="2" charset="-122"/>
                <a:ea typeface="STZhongsong" panose="02010600040101010101" pitchFamily="2" charset="-122"/>
              </a:rPr>
              <a:t>英文词语</a:t>
            </a:r>
            <a:endParaRPr kumimoji="1" lang="en-US" altLang="zh-CN" dirty="0">
              <a:latin typeface="STZhongsong" panose="02010600040101010101" pitchFamily="2" charset="-122"/>
              <a:ea typeface="STZhongsong" panose="02010600040101010101" pitchFamily="2" charset="-122"/>
            </a:endParaRPr>
          </a:p>
          <a:p>
            <a:pPr lvl="1" algn="just">
              <a:lnSpc>
                <a:spcPct val="150000"/>
              </a:lnSpc>
            </a:pPr>
            <a:r>
              <a:rPr kumimoji="1" lang="zh-CN" altLang="en-US" dirty="0">
                <a:latin typeface="STZhongsong" panose="02010600040101010101" pitchFamily="2" charset="-122"/>
                <a:ea typeface="STZhongsong" panose="02010600040101010101" pitchFamily="2" charset="-122"/>
              </a:rPr>
              <a:t>每个词语的每个</a:t>
            </a:r>
            <a:r>
              <a:rPr kumimoji="1" lang="zh-CN" altLang="en-US" dirty="0">
                <a:solidFill>
                  <a:srgbClr val="FF0000"/>
                </a:solidFill>
                <a:latin typeface="STZhongsong" panose="02010600040101010101" pitchFamily="2" charset="-122"/>
                <a:ea typeface="STZhongsong" panose="02010600040101010101" pitchFamily="2" charset="-122"/>
              </a:rPr>
              <a:t>义项</a:t>
            </a:r>
            <a:r>
              <a:rPr kumimoji="1" lang="zh-CN" altLang="en-US" dirty="0">
                <a:latin typeface="STZhongsong" panose="02010600040101010101" pitchFamily="2" charset="-122"/>
                <a:ea typeface="STZhongsong" panose="02010600040101010101" pitchFamily="2" charset="-122"/>
              </a:rPr>
              <a:t>都用若干义原标注以表达其语义</a:t>
            </a:r>
            <a:endParaRPr kumimoji="1" lang="en-US" altLang="zh-CN" dirty="0">
              <a:latin typeface="STZhongsong" panose="02010600040101010101" pitchFamily="2" charset="-122"/>
              <a:ea typeface="STZhongsong" panose="02010600040101010101" pitchFamily="2" charset="-122"/>
            </a:endParaRPr>
          </a:p>
        </p:txBody>
      </p:sp>
      <p:sp>
        <p:nvSpPr>
          <p:cNvPr id="4" name="幻灯片编号占位符 3"/>
          <p:cNvSpPr>
            <a:spLocks noGrp="1"/>
          </p:cNvSpPr>
          <p:nvPr>
            <p:ph type="sldNum" sz="quarter" idx="12"/>
          </p:nvPr>
        </p:nvSpPr>
        <p:spPr/>
        <p:txBody>
          <a:bodyPr/>
          <a:lstStyle/>
          <a:p>
            <a:fld id="{98C2DAD9-B451-4972-BB49-7BC7F8CE3F02}" type="slidenum">
              <a:rPr lang="zh-CN" altLang="en-US" smtClean="0"/>
              <a:pPr/>
              <a:t>3</a:t>
            </a:fld>
            <a:endParaRPr lang="zh-CN" altLang="en-US" dirty="0"/>
          </a:p>
        </p:txBody>
      </p:sp>
      <p:sp>
        <p:nvSpPr>
          <p:cNvPr id="7" name="标题 1"/>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lang="zh-CN" altLang="en-US" sz="2470" dirty="0">
                <a:latin typeface="STZhongsong" panose="02010600040101010101" pitchFamily="2" charset="-122"/>
                <a:ea typeface="STZhongsong" panose="02010600040101010101" pitchFamily="2" charset="-122"/>
              </a:rPr>
              <a:t>研究背景</a:t>
            </a:r>
            <a:r>
              <a:rPr kumimoji="1" lang="en-US" altLang="zh-CN" sz="2470" dirty="0">
                <a:latin typeface="STZhongsong" panose="02010600040101010101" pitchFamily="2" charset="-122"/>
                <a:ea typeface="STZhongsong" panose="02010600040101010101" pitchFamily="2" charset="-122"/>
              </a:rPr>
              <a:t>—</a:t>
            </a:r>
            <a:r>
              <a:rPr lang="en-US" altLang="zh-CN" sz="2470" dirty="0" err="1">
                <a:latin typeface="STZhongsong" panose="02010600040101010101" pitchFamily="2" charset="-122"/>
                <a:ea typeface="STZhongsong" panose="02010600040101010101" pitchFamily="2" charset="-122"/>
              </a:rPr>
              <a:t>HowNet</a:t>
            </a:r>
            <a:r>
              <a:rPr lang="zh-CN" altLang="en-US" sz="2470" dirty="0">
                <a:latin typeface="STZhongsong" panose="02010600040101010101" pitchFamily="2" charset="-122"/>
                <a:ea typeface="STZhongsong" panose="02010600040101010101" pitchFamily="2" charset="-122"/>
              </a:rPr>
              <a:t>及其应用</a:t>
            </a:r>
          </a:p>
        </p:txBody>
      </p:sp>
      <p:sp>
        <p:nvSpPr>
          <p:cNvPr id="8" name="内容占位符 5">
            <a:extLst>
              <a:ext uri="{FF2B5EF4-FFF2-40B4-BE49-F238E27FC236}">
                <a16:creationId xmlns:a16="http://schemas.microsoft.com/office/drawing/2014/main" id="{1E2F5F25-C4B0-4CEE-8451-A8517AD35066}"/>
              </a:ext>
            </a:extLst>
          </p:cNvPr>
          <p:cNvSpPr txBox="1">
            <a:spLocks/>
          </p:cNvSpPr>
          <p:nvPr/>
        </p:nvSpPr>
        <p:spPr>
          <a:xfrm>
            <a:off x="96253" y="3384099"/>
            <a:ext cx="5713235" cy="228694"/>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kumimoji="1" lang="en-US" altLang="zh-CN" sz="600" dirty="0">
                <a:solidFill>
                  <a:schemeClr val="bg1">
                    <a:lumMod val="50000"/>
                  </a:schemeClr>
                </a:solidFill>
                <a:latin typeface="STZhongsong" panose="02010600040101010101" pitchFamily="2" charset="-122"/>
                <a:ea typeface="STZhongsong" panose="02010600040101010101" pitchFamily="2" charset="-122"/>
              </a:rPr>
              <a:t>Dong, Z., and Dong, Q. 2003. </a:t>
            </a:r>
            <a:r>
              <a:rPr kumimoji="1" lang="en-US" altLang="zh-CN" sz="600" dirty="0" err="1">
                <a:solidFill>
                  <a:schemeClr val="bg1">
                    <a:lumMod val="50000"/>
                  </a:schemeClr>
                </a:solidFill>
                <a:latin typeface="STZhongsong" panose="02010600040101010101" pitchFamily="2" charset="-122"/>
                <a:ea typeface="STZhongsong" panose="02010600040101010101" pitchFamily="2" charset="-122"/>
              </a:rPr>
              <a:t>HowNet</a:t>
            </a:r>
            <a:r>
              <a:rPr kumimoji="1" lang="en-US" altLang="zh-CN" sz="600" dirty="0">
                <a:solidFill>
                  <a:schemeClr val="bg1">
                    <a:lumMod val="50000"/>
                  </a:schemeClr>
                </a:solidFill>
                <a:latin typeface="STZhongsong" panose="02010600040101010101" pitchFamily="2" charset="-122"/>
                <a:ea typeface="STZhongsong" panose="02010600040101010101" pitchFamily="2" charset="-122"/>
              </a:rPr>
              <a:t>-a hybrid language and knowledge resource. In Proceedings of NLP-KE</a:t>
            </a:r>
          </a:p>
        </p:txBody>
      </p:sp>
      <p:pic>
        <p:nvPicPr>
          <p:cNvPr id="10" name="Picture 9"/>
          <p:cNvPicPr>
            <a:picLocks noChangeAspect="1"/>
          </p:cNvPicPr>
          <p:nvPr/>
        </p:nvPicPr>
        <p:blipFill>
          <a:blip r:embed="rId3"/>
          <a:stretch>
            <a:fillRect/>
          </a:stretch>
        </p:blipFill>
        <p:spPr>
          <a:xfrm>
            <a:off x="3457930" y="1629952"/>
            <a:ext cx="3095270" cy="1432649"/>
          </a:xfrm>
          <a:prstGeom prst="rect">
            <a:avLst/>
          </a:prstGeom>
        </p:spPr>
      </p:pic>
      <p:pic>
        <p:nvPicPr>
          <p:cNvPr id="3" name="图片 2">
            <a:extLst>
              <a:ext uri="{FF2B5EF4-FFF2-40B4-BE49-F238E27FC236}">
                <a16:creationId xmlns:a16="http://schemas.microsoft.com/office/drawing/2014/main" id="{13FA2F46-004E-564E-89C2-ABC6A860F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9570" y="588263"/>
            <a:ext cx="891989" cy="880442"/>
          </a:xfrm>
          <a:prstGeom prst="rect">
            <a:avLst/>
          </a:prstGeom>
        </p:spPr>
      </p:pic>
      <p:sp>
        <p:nvSpPr>
          <p:cNvPr id="5" name="矩形 4">
            <a:extLst>
              <a:ext uri="{FF2B5EF4-FFF2-40B4-BE49-F238E27FC236}">
                <a16:creationId xmlns:a16="http://schemas.microsoft.com/office/drawing/2014/main" id="{A89E374F-80C1-B742-8DF4-74CB54C44FB4}"/>
              </a:ext>
            </a:extLst>
          </p:cNvPr>
          <p:cNvSpPr/>
          <p:nvPr/>
        </p:nvSpPr>
        <p:spPr>
          <a:xfrm>
            <a:off x="4559570" y="3062601"/>
            <a:ext cx="1656223" cy="253916"/>
          </a:xfrm>
          <a:prstGeom prst="rect">
            <a:avLst/>
          </a:prstGeom>
        </p:spPr>
        <p:txBody>
          <a:bodyPr wrap="none">
            <a:spAutoFit/>
          </a:bodyPr>
          <a:lstStyle/>
          <a:p>
            <a:r>
              <a:rPr kumimoji="1" lang="en-US" altLang="zh-CN" sz="1050" dirty="0" err="1">
                <a:latin typeface="STZhongsong" panose="02010600040101010101" pitchFamily="2" charset="-122"/>
                <a:ea typeface="STZhongsong" panose="02010600040101010101" pitchFamily="2" charset="-122"/>
              </a:rPr>
              <a:t>HowNet</a:t>
            </a:r>
            <a:r>
              <a:rPr kumimoji="1" lang="zh-CN" altLang="en-US" sz="1050" dirty="0">
                <a:latin typeface="STZhongsong" panose="02010600040101010101" pitchFamily="2" charset="-122"/>
                <a:ea typeface="STZhongsong" panose="02010600040101010101" pitchFamily="2" charset="-122"/>
              </a:rPr>
              <a:t>的义原标注示例</a:t>
            </a:r>
            <a:endParaRPr lang="zh-CN" altLang="en-US" sz="1050" dirty="0"/>
          </a:p>
        </p:txBody>
      </p:sp>
    </p:spTree>
    <p:extLst>
      <p:ext uri="{BB962C8B-B14F-4D97-AF65-F5344CB8AC3E}">
        <p14:creationId xmlns:p14="http://schemas.microsoft.com/office/powerpoint/2010/main" val="2276638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lang="zh-CN" altLang="en-US" sz="2470" dirty="0">
                <a:latin typeface="STZhongsong" panose="02010600040101010101" pitchFamily="2" charset="-122"/>
                <a:ea typeface="STZhongsong" panose="02010600040101010101" pitchFamily="2" charset="-122"/>
              </a:rPr>
              <a:t>研究背景</a:t>
            </a:r>
            <a:r>
              <a:rPr kumimoji="1" lang="en-US" altLang="zh-CN" sz="2470" dirty="0">
                <a:latin typeface="STZhongsong" panose="02010600040101010101" pitchFamily="2" charset="-122"/>
                <a:ea typeface="STZhongsong" panose="02010600040101010101" pitchFamily="2" charset="-122"/>
              </a:rPr>
              <a:t>—</a:t>
            </a:r>
            <a:r>
              <a:rPr lang="en-US" altLang="zh-CN" sz="2470" dirty="0" err="1">
                <a:latin typeface="STZhongsong" panose="02010600040101010101" pitchFamily="2" charset="-122"/>
                <a:ea typeface="STZhongsong" panose="02010600040101010101" pitchFamily="2" charset="-122"/>
              </a:rPr>
              <a:t>HowNet</a:t>
            </a:r>
            <a:r>
              <a:rPr lang="zh-CN" altLang="en-US" sz="2470" dirty="0">
                <a:latin typeface="STZhongsong" panose="02010600040101010101" pitchFamily="2" charset="-122"/>
                <a:ea typeface="STZhongsong" panose="02010600040101010101" pitchFamily="2" charset="-122"/>
              </a:rPr>
              <a:t>及其应用</a:t>
            </a:r>
          </a:p>
        </p:txBody>
      </p:sp>
      <p:sp>
        <p:nvSpPr>
          <p:cNvPr id="11" name="文本框 6">
            <a:extLst>
              <a:ext uri="{FF2B5EF4-FFF2-40B4-BE49-F238E27FC236}">
                <a16:creationId xmlns:a16="http://schemas.microsoft.com/office/drawing/2014/main" id="{F99193F9-2157-7E46-8A41-F377699AA218}"/>
              </a:ext>
            </a:extLst>
          </p:cNvPr>
          <p:cNvSpPr txBox="1"/>
          <p:nvPr/>
        </p:nvSpPr>
        <p:spPr>
          <a:xfrm>
            <a:off x="-1" y="586739"/>
            <a:ext cx="6553199" cy="356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250" dirty="0">
                <a:latin typeface="华文中宋" panose="02010600040101010101" pitchFamily="2" charset="-122"/>
                <a:ea typeface="华文中宋" panose="02010600040101010101" pitchFamily="2" charset="-122"/>
              </a:rPr>
              <a:t>Improved Word Representation Learning with Sememes</a:t>
            </a:r>
            <a:r>
              <a:rPr lang="zh-CN" altLang="en-US" sz="1250" dirty="0">
                <a:latin typeface="华文中宋" panose="02010600040101010101" pitchFamily="2" charset="-122"/>
                <a:ea typeface="华文中宋" panose="02010600040101010101" pitchFamily="2" charset="-122"/>
              </a:rPr>
              <a:t> </a:t>
            </a:r>
            <a:r>
              <a:rPr lang="en-US" altLang="zh-CN" sz="1250" dirty="0">
                <a:latin typeface="华文中宋" panose="02010600040101010101" pitchFamily="2" charset="-122"/>
                <a:ea typeface="华文中宋" panose="02010600040101010101" pitchFamily="2" charset="-122"/>
              </a:rPr>
              <a:t>[Niu et al.,</a:t>
            </a:r>
            <a:r>
              <a:rPr lang="zh-CN" altLang="en-US" sz="1250" dirty="0">
                <a:latin typeface="华文中宋" panose="02010600040101010101" pitchFamily="2" charset="-122"/>
                <a:ea typeface="华文中宋" panose="02010600040101010101" pitchFamily="2" charset="-122"/>
              </a:rPr>
              <a:t> </a:t>
            </a:r>
            <a:r>
              <a:rPr lang="en-US" altLang="zh-CN" sz="1250" dirty="0">
                <a:latin typeface="华文中宋" panose="02010600040101010101" pitchFamily="2" charset="-122"/>
                <a:ea typeface="华文中宋" panose="02010600040101010101" pitchFamily="2" charset="-122"/>
              </a:rPr>
              <a:t>2017]</a:t>
            </a:r>
          </a:p>
        </p:txBody>
      </p:sp>
      <p:pic>
        <p:nvPicPr>
          <p:cNvPr id="12" name="图片 2">
            <a:extLst>
              <a:ext uri="{FF2B5EF4-FFF2-40B4-BE49-F238E27FC236}">
                <a16:creationId xmlns:a16="http://schemas.microsoft.com/office/drawing/2014/main" id="{7F0E33D5-F72F-B34C-B29B-F9AD845BA45B}"/>
              </a:ext>
            </a:extLst>
          </p:cNvPr>
          <p:cNvPicPr>
            <a:picLocks noChangeAspect="1"/>
          </p:cNvPicPr>
          <p:nvPr/>
        </p:nvPicPr>
        <p:blipFill>
          <a:blip r:embed="rId3"/>
          <a:stretch>
            <a:fillRect/>
          </a:stretch>
        </p:blipFill>
        <p:spPr>
          <a:xfrm>
            <a:off x="1300250" y="1049495"/>
            <a:ext cx="3952701" cy="2266359"/>
          </a:xfrm>
          <a:prstGeom prst="rect">
            <a:avLst/>
          </a:prstGeom>
        </p:spPr>
      </p:pic>
      <p:sp>
        <p:nvSpPr>
          <p:cNvPr id="5" name="内容占位符 5">
            <a:extLst>
              <a:ext uri="{FF2B5EF4-FFF2-40B4-BE49-F238E27FC236}">
                <a16:creationId xmlns:a16="http://schemas.microsoft.com/office/drawing/2014/main" id="{1E2F5F25-C4B0-4CEE-8451-A8517AD35066}"/>
              </a:ext>
            </a:extLst>
          </p:cNvPr>
          <p:cNvSpPr txBox="1">
            <a:spLocks/>
          </p:cNvSpPr>
          <p:nvPr/>
        </p:nvSpPr>
        <p:spPr>
          <a:xfrm>
            <a:off x="96253" y="3384099"/>
            <a:ext cx="5713235" cy="228694"/>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kumimoji="1" lang="en-US" altLang="zh-CN" sz="600" dirty="0">
                <a:solidFill>
                  <a:schemeClr val="bg1">
                    <a:lumMod val="50000"/>
                  </a:schemeClr>
                </a:solidFill>
                <a:latin typeface="STZhongsong" panose="02010600040101010101" pitchFamily="2" charset="-122"/>
                <a:ea typeface="STZhongsong" panose="02010600040101010101" pitchFamily="2" charset="-122"/>
              </a:rPr>
              <a:t>Niu, Y.; </a:t>
            </a:r>
            <a:r>
              <a:rPr kumimoji="1" lang="en-US" altLang="zh-CN" sz="600" dirty="0" err="1">
                <a:solidFill>
                  <a:schemeClr val="bg1">
                    <a:lumMod val="50000"/>
                  </a:schemeClr>
                </a:solidFill>
                <a:latin typeface="STZhongsong" panose="02010600040101010101" pitchFamily="2" charset="-122"/>
                <a:ea typeface="STZhongsong" panose="02010600040101010101" pitchFamily="2" charset="-122"/>
              </a:rPr>
              <a:t>Xie</a:t>
            </a:r>
            <a:r>
              <a:rPr kumimoji="1" lang="en-US" altLang="zh-CN" sz="600" dirty="0">
                <a:solidFill>
                  <a:schemeClr val="bg1">
                    <a:lumMod val="50000"/>
                  </a:schemeClr>
                </a:solidFill>
                <a:latin typeface="STZhongsong" panose="02010600040101010101" pitchFamily="2" charset="-122"/>
                <a:ea typeface="STZhongsong" panose="02010600040101010101" pitchFamily="2" charset="-122"/>
              </a:rPr>
              <a:t>, R.; Liu, Z.; and Sun, M. 2017. Improved word representation learning with sememes. In Proceedings of ACL.</a:t>
            </a:r>
          </a:p>
        </p:txBody>
      </p:sp>
    </p:spTree>
    <p:extLst>
      <p:ext uri="{BB962C8B-B14F-4D97-AF65-F5344CB8AC3E}">
        <p14:creationId xmlns:p14="http://schemas.microsoft.com/office/powerpoint/2010/main" val="3823962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lang="zh-CN" altLang="en-US" sz="2470" dirty="0">
                <a:latin typeface="STZhongsong" panose="02010600040101010101" pitchFamily="2" charset="-122"/>
                <a:ea typeface="STZhongsong" panose="02010600040101010101" pitchFamily="2" charset="-122"/>
              </a:rPr>
              <a:t>研究背景</a:t>
            </a:r>
            <a:r>
              <a:rPr kumimoji="1" lang="en-US" altLang="zh-CN" sz="2470" dirty="0">
                <a:latin typeface="STZhongsong" panose="02010600040101010101" pitchFamily="2" charset="-122"/>
                <a:ea typeface="STZhongsong" panose="02010600040101010101" pitchFamily="2" charset="-122"/>
              </a:rPr>
              <a:t>—</a:t>
            </a:r>
            <a:r>
              <a:rPr lang="en-US" altLang="zh-CN" sz="2470" dirty="0" err="1">
                <a:latin typeface="STZhongsong" panose="02010600040101010101" pitchFamily="2" charset="-122"/>
                <a:ea typeface="STZhongsong" panose="02010600040101010101" pitchFamily="2" charset="-122"/>
              </a:rPr>
              <a:t>HowNet</a:t>
            </a:r>
            <a:r>
              <a:rPr lang="zh-CN" altLang="en-US" sz="2470" dirty="0">
                <a:latin typeface="STZhongsong" panose="02010600040101010101" pitchFamily="2" charset="-122"/>
                <a:ea typeface="STZhongsong" panose="02010600040101010101" pitchFamily="2" charset="-122"/>
              </a:rPr>
              <a:t>及其应用</a:t>
            </a:r>
          </a:p>
        </p:txBody>
      </p:sp>
      <p:sp>
        <p:nvSpPr>
          <p:cNvPr id="11" name="文本框 6">
            <a:extLst>
              <a:ext uri="{FF2B5EF4-FFF2-40B4-BE49-F238E27FC236}">
                <a16:creationId xmlns:a16="http://schemas.microsoft.com/office/drawing/2014/main" id="{F99193F9-2157-7E46-8A41-F377699AA218}"/>
              </a:ext>
            </a:extLst>
          </p:cNvPr>
          <p:cNvSpPr txBox="1"/>
          <p:nvPr/>
        </p:nvSpPr>
        <p:spPr>
          <a:xfrm>
            <a:off x="-1" y="586739"/>
            <a:ext cx="6553199" cy="356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250" dirty="0">
                <a:latin typeface="华文中宋" panose="02010600040101010101" pitchFamily="2" charset="-122"/>
                <a:ea typeface="华文中宋" panose="02010600040101010101" pitchFamily="2" charset="-122"/>
              </a:rPr>
              <a:t>Language Modeling With Sparse Product of Sememe Experts</a:t>
            </a:r>
            <a:r>
              <a:rPr lang="zh-CN" altLang="en-US" sz="1250" dirty="0">
                <a:latin typeface="华文中宋" panose="02010600040101010101" pitchFamily="2" charset="-122"/>
                <a:ea typeface="华文中宋" panose="02010600040101010101" pitchFamily="2" charset="-122"/>
              </a:rPr>
              <a:t> </a:t>
            </a:r>
            <a:r>
              <a:rPr lang="en-US" altLang="zh-CN" sz="1250" dirty="0">
                <a:latin typeface="华文中宋" panose="02010600040101010101" pitchFamily="2" charset="-122"/>
                <a:ea typeface="华文中宋" panose="02010600040101010101" pitchFamily="2" charset="-122"/>
              </a:rPr>
              <a:t>[Gu et al.,</a:t>
            </a:r>
            <a:r>
              <a:rPr lang="zh-CN" altLang="en-US" sz="1250" dirty="0">
                <a:latin typeface="华文中宋" panose="02010600040101010101" pitchFamily="2" charset="-122"/>
                <a:ea typeface="华文中宋" panose="02010600040101010101" pitchFamily="2" charset="-122"/>
              </a:rPr>
              <a:t> </a:t>
            </a:r>
            <a:r>
              <a:rPr lang="en-US" altLang="zh-CN" sz="1250" dirty="0">
                <a:latin typeface="华文中宋" panose="02010600040101010101" pitchFamily="2" charset="-122"/>
                <a:ea typeface="华文中宋" panose="02010600040101010101" pitchFamily="2" charset="-122"/>
              </a:rPr>
              <a:t>2018]</a:t>
            </a:r>
          </a:p>
        </p:txBody>
      </p:sp>
      <p:sp>
        <p:nvSpPr>
          <p:cNvPr id="5" name="内容占位符 5">
            <a:extLst>
              <a:ext uri="{FF2B5EF4-FFF2-40B4-BE49-F238E27FC236}">
                <a16:creationId xmlns:a16="http://schemas.microsoft.com/office/drawing/2014/main" id="{1E2F5F25-C4B0-4CEE-8451-A8517AD35066}"/>
              </a:ext>
            </a:extLst>
          </p:cNvPr>
          <p:cNvSpPr txBox="1">
            <a:spLocks/>
          </p:cNvSpPr>
          <p:nvPr/>
        </p:nvSpPr>
        <p:spPr>
          <a:xfrm>
            <a:off x="96253" y="3384099"/>
            <a:ext cx="6268863" cy="228694"/>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kumimoji="1" lang="en-US" altLang="zh-CN" sz="600" dirty="0">
                <a:solidFill>
                  <a:schemeClr val="bg1">
                    <a:lumMod val="50000"/>
                  </a:schemeClr>
                </a:solidFill>
                <a:latin typeface="STZhongsong" panose="02010600040101010101" pitchFamily="2" charset="-122"/>
                <a:ea typeface="STZhongsong" panose="02010600040101010101" pitchFamily="2" charset="-122"/>
              </a:rPr>
              <a:t>Gu, Y.; Yan, J.; Zhu, H.; Liu, Z.; </a:t>
            </a:r>
            <a:r>
              <a:rPr kumimoji="1" lang="en-US" altLang="zh-CN" sz="600" dirty="0" err="1">
                <a:solidFill>
                  <a:schemeClr val="bg1">
                    <a:lumMod val="50000"/>
                  </a:schemeClr>
                </a:solidFill>
                <a:latin typeface="STZhongsong" panose="02010600040101010101" pitchFamily="2" charset="-122"/>
                <a:ea typeface="STZhongsong" panose="02010600040101010101" pitchFamily="2" charset="-122"/>
              </a:rPr>
              <a:t>Xie</a:t>
            </a:r>
            <a:r>
              <a:rPr kumimoji="1" lang="en-US" altLang="zh-CN" sz="600" dirty="0">
                <a:solidFill>
                  <a:schemeClr val="bg1">
                    <a:lumMod val="50000"/>
                  </a:schemeClr>
                </a:solidFill>
                <a:latin typeface="STZhongsong" panose="02010600040101010101" pitchFamily="2" charset="-122"/>
                <a:ea typeface="STZhongsong" panose="02010600040101010101" pitchFamily="2" charset="-122"/>
              </a:rPr>
              <a:t>, R.; Sun, M.; Lin, F.; and Lin, L. 2018. Language modeling with sparse product of sememe experts. In Proceedings of EMNLP.</a:t>
            </a:r>
          </a:p>
        </p:txBody>
      </p:sp>
      <p:pic>
        <p:nvPicPr>
          <p:cNvPr id="2" name="图片 1">
            <a:extLst>
              <a:ext uri="{FF2B5EF4-FFF2-40B4-BE49-F238E27FC236}">
                <a16:creationId xmlns:a16="http://schemas.microsoft.com/office/drawing/2014/main" id="{5C865920-A77B-E841-A3B4-BCCB43B2DC17}"/>
              </a:ext>
            </a:extLst>
          </p:cNvPr>
          <p:cNvPicPr>
            <a:picLocks noChangeAspect="1"/>
          </p:cNvPicPr>
          <p:nvPr/>
        </p:nvPicPr>
        <p:blipFill>
          <a:blip r:embed="rId3"/>
          <a:stretch>
            <a:fillRect/>
          </a:stretch>
        </p:blipFill>
        <p:spPr>
          <a:xfrm>
            <a:off x="1618035" y="1016437"/>
            <a:ext cx="3317130" cy="2294921"/>
          </a:xfrm>
          <a:prstGeom prst="rect">
            <a:avLst/>
          </a:prstGeom>
        </p:spPr>
      </p:pic>
    </p:spTree>
    <p:extLst>
      <p:ext uri="{BB962C8B-B14F-4D97-AF65-F5344CB8AC3E}">
        <p14:creationId xmlns:p14="http://schemas.microsoft.com/office/powerpoint/2010/main" val="797956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lang="zh-CN" altLang="en-US" sz="2470" dirty="0">
                <a:latin typeface="STZhongsong" panose="02010600040101010101" pitchFamily="2" charset="-122"/>
                <a:ea typeface="STZhongsong" panose="02010600040101010101" pitchFamily="2" charset="-122"/>
              </a:rPr>
              <a:t>研究背景</a:t>
            </a:r>
            <a:r>
              <a:rPr kumimoji="1" lang="en-US" altLang="zh-CN" sz="2470" dirty="0">
                <a:latin typeface="STZhongsong" panose="02010600040101010101" pitchFamily="2" charset="-122"/>
                <a:ea typeface="STZhongsong" panose="02010600040101010101" pitchFamily="2" charset="-122"/>
              </a:rPr>
              <a:t>—</a:t>
            </a:r>
            <a:r>
              <a:rPr lang="en-US" altLang="zh-CN" sz="2470" dirty="0" err="1">
                <a:latin typeface="STZhongsong" panose="02010600040101010101" pitchFamily="2" charset="-122"/>
                <a:ea typeface="STZhongsong" panose="02010600040101010101" pitchFamily="2" charset="-122"/>
              </a:rPr>
              <a:t>HowNet</a:t>
            </a:r>
            <a:r>
              <a:rPr lang="zh-CN" altLang="en-US" sz="2470" dirty="0">
                <a:latin typeface="STZhongsong" panose="02010600040101010101" pitchFamily="2" charset="-122"/>
                <a:ea typeface="STZhongsong" panose="02010600040101010101" pitchFamily="2" charset="-122"/>
              </a:rPr>
              <a:t>及其应用</a:t>
            </a:r>
          </a:p>
        </p:txBody>
      </p:sp>
      <p:sp>
        <p:nvSpPr>
          <p:cNvPr id="11" name="文本框 6">
            <a:extLst>
              <a:ext uri="{FF2B5EF4-FFF2-40B4-BE49-F238E27FC236}">
                <a16:creationId xmlns:a16="http://schemas.microsoft.com/office/drawing/2014/main" id="{F99193F9-2157-7E46-8A41-F377699AA218}"/>
              </a:ext>
            </a:extLst>
          </p:cNvPr>
          <p:cNvSpPr txBox="1"/>
          <p:nvPr/>
        </p:nvSpPr>
        <p:spPr>
          <a:xfrm>
            <a:off x="0" y="586739"/>
            <a:ext cx="6553200" cy="3467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250" dirty="0">
                <a:latin typeface="华文中宋" panose="02010600040101010101" pitchFamily="2" charset="-122"/>
                <a:ea typeface="华文中宋" panose="02010600040101010101" pitchFamily="2" charset="-122"/>
              </a:rPr>
              <a:t>Modeling Semantic Compositionality with </a:t>
            </a:r>
            <a:r>
              <a:rPr lang="en-US" altLang="zh-CN" sz="1250" dirty="0" err="1">
                <a:latin typeface="华文中宋" panose="02010600040101010101" pitchFamily="2" charset="-122"/>
                <a:ea typeface="华文中宋" panose="02010600040101010101" pitchFamily="2" charset="-122"/>
              </a:rPr>
              <a:t>Sememe</a:t>
            </a:r>
            <a:r>
              <a:rPr lang="en-US" altLang="zh-CN" sz="1250" dirty="0">
                <a:latin typeface="华文中宋" panose="02010600040101010101" pitchFamily="2" charset="-122"/>
                <a:ea typeface="华文中宋" panose="02010600040101010101" pitchFamily="2" charset="-122"/>
              </a:rPr>
              <a:t> Knowledge</a:t>
            </a:r>
            <a:r>
              <a:rPr lang="zh-CN" altLang="en-US" sz="1250" dirty="0">
                <a:latin typeface="华文中宋" panose="02010600040101010101" pitchFamily="2" charset="-122"/>
                <a:ea typeface="华文中宋" panose="02010600040101010101" pitchFamily="2" charset="-122"/>
              </a:rPr>
              <a:t> </a:t>
            </a:r>
            <a:r>
              <a:rPr lang="en-US" altLang="zh-CN" sz="1250" dirty="0">
                <a:latin typeface="华文中宋" panose="02010600040101010101" pitchFamily="2" charset="-122"/>
                <a:ea typeface="华文中宋" panose="02010600040101010101" pitchFamily="2" charset="-122"/>
              </a:rPr>
              <a:t>[Qi et al.,</a:t>
            </a:r>
            <a:r>
              <a:rPr lang="zh-CN" altLang="en-US" sz="1250" dirty="0">
                <a:latin typeface="华文中宋" panose="02010600040101010101" pitchFamily="2" charset="-122"/>
                <a:ea typeface="华文中宋" panose="02010600040101010101" pitchFamily="2" charset="-122"/>
              </a:rPr>
              <a:t> </a:t>
            </a:r>
            <a:r>
              <a:rPr lang="en-US" altLang="zh-CN" sz="1250" dirty="0">
                <a:latin typeface="华文中宋" panose="02010600040101010101" pitchFamily="2" charset="-122"/>
                <a:ea typeface="华文中宋" panose="02010600040101010101" pitchFamily="2" charset="-122"/>
              </a:rPr>
              <a:t>2019]</a:t>
            </a:r>
          </a:p>
        </p:txBody>
      </p:sp>
      <p:sp>
        <p:nvSpPr>
          <p:cNvPr id="5" name="内容占位符 5">
            <a:extLst>
              <a:ext uri="{FF2B5EF4-FFF2-40B4-BE49-F238E27FC236}">
                <a16:creationId xmlns:a16="http://schemas.microsoft.com/office/drawing/2014/main" id="{1E2F5F25-C4B0-4CEE-8451-A8517AD35066}"/>
              </a:ext>
            </a:extLst>
          </p:cNvPr>
          <p:cNvSpPr txBox="1">
            <a:spLocks/>
          </p:cNvSpPr>
          <p:nvPr/>
        </p:nvSpPr>
        <p:spPr>
          <a:xfrm>
            <a:off x="96253" y="3384099"/>
            <a:ext cx="6324141" cy="227781"/>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kumimoji="1" lang="en-US" altLang="zh-CN" sz="600" dirty="0">
                <a:solidFill>
                  <a:schemeClr val="bg1">
                    <a:lumMod val="50000"/>
                  </a:schemeClr>
                </a:solidFill>
                <a:latin typeface="STZhongsong" panose="02010600040101010101" pitchFamily="2" charset="-122"/>
                <a:ea typeface="STZhongsong" panose="02010600040101010101" pitchFamily="2" charset="-122"/>
              </a:rPr>
              <a:t>Qi, F.; Huang, J.; Yang, C.; Liu, Z.; Chen, X.; Liu, Q.; and Sun, M. 2019. Modeling semantic compositionality with sememe knowledge. In Proceedings of ACL.</a:t>
            </a:r>
          </a:p>
        </p:txBody>
      </p:sp>
      <p:pic>
        <p:nvPicPr>
          <p:cNvPr id="3" name="图片 2">
            <a:extLst>
              <a:ext uri="{FF2B5EF4-FFF2-40B4-BE49-F238E27FC236}">
                <a16:creationId xmlns:a16="http://schemas.microsoft.com/office/drawing/2014/main" id="{A888AC21-B874-9243-BC0B-A588887C73E1}"/>
              </a:ext>
            </a:extLst>
          </p:cNvPr>
          <p:cNvPicPr>
            <a:picLocks noChangeAspect="1"/>
          </p:cNvPicPr>
          <p:nvPr/>
        </p:nvPicPr>
        <p:blipFill>
          <a:blip r:embed="rId3"/>
          <a:stretch>
            <a:fillRect/>
          </a:stretch>
        </p:blipFill>
        <p:spPr>
          <a:xfrm>
            <a:off x="1597927" y="1053503"/>
            <a:ext cx="3357347" cy="2225406"/>
          </a:xfrm>
          <a:prstGeom prst="rect">
            <a:avLst/>
          </a:prstGeom>
        </p:spPr>
      </p:pic>
    </p:spTree>
    <p:extLst>
      <p:ext uri="{BB962C8B-B14F-4D97-AF65-F5344CB8AC3E}">
        <p14:creationId xmlns:p14="http://schemas.microsoft.com/office/powerpoint/2010/main" val="1116572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lang="zh-CN" altLang="en-US" sz="2470" dirty="0">
                <a:latin typeface="STZhongsong" panose="02010600040101010101" pitchFamily="2" charset="-122"/>
                <a:ea typeface="STZhongsong" panose="02010600040101010101" pitchFamily="2" charset="-122"/>
              </a:rPr>
              <a:t>研究背景</a:t>
            </a:r>
            <a:r>
              <a:rPr kumimoji="1" lang="en-US" altLang="zh-CN" sz="2470" dirty="0">
                <a:latin typeface="STZhongsong" panose="02010600040101010101" pitchFamily="2" charset="-122"/>
                <a:ea typeface="STZhongsong" panose="02010600040101010101" pitchFamily="2" charset="-122"/>
              </a:rPr>
              <a:t>—</a:t>
            </a:r>
            <a:r>
              <a:rPr lang="en-US" altLang="zh-CN" sz="2470" dirty="0" err="1">
                <a:latin typeface="STZhongsong" panose="02010600040101010101" pitchFamily="2" charset="-122"/>
                <a:ea typeface="STZhongsong" panose="02010600040101010101" pitchFamily="2" charset="-122"/>
              </a:rPr>
              <a:t>HowNet</a:t>
            </a:r>
            <a:r>
              <a:rPr lang="zh-CN" altLang="en-US" sz="2470" dirty="0">
                <a:latin typeface="STZhongsong" panose="02010600040101010101" pitchFamily="2" charset="-122"/>
                <a:ea typeface="STZhongsong" panose="02010600040101010101" pitchFamily="2" charset="-122"/>
              </a:rPr>
              <a:t>及其应用</a:t>
            </a:r>
          </a:p>
        </p:txBody>
      </p:sp>
      <p:sp>
        <p:nvSpPr>
          <p:cNvPr id="5" name="文本框 7">
            <a:extLst>
              <a:ext uri="{FF2B5EF4-FFF2-40B4-BE49-F238E27FC236}">
                <a16:creationId xmlns:a16="http://schemas.microsoft.com/office/drawing/2014/main" id="{D059D874-0332-B748-A4DC-38FA5F2FF773}"/>
              </a:ext>
            </a:extLst>
          </p:cNvPr>
          <p:cNvSpPr txBox="1"/>
          <p:nvPr/>
        </p:nvSpPr>
        <p:spPr>
          <a:xfrm>
            <a:off x="95558" y="663062"/>
            <a:ext cx="5653763" cy="25526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1200" dirty="0">
                <a:latin typeface="华文中宋" panose="02010600040101010101" pitchFamily="2" charset="-122"/>
                <a:ea typeface="华文中宋" panose="02010600040101010101" pitchFamily="2" charset="-122"/>
              </a:rPr>
              <a:t>序列建模</a:t>
            </a:r>
            <a:r>
              <a:rPr lang="en-US" altLang="zh-CN" sz="1200" dirty="0">
                <a:latin typeface="华文中宋" panose="02010600040101010101" pitchFamily="2" charset="-122"/>
                <a:ea typeface="华文中宋" panose="02010600040101010101" pitchFamily="2" charset="-122"/>
              </a:rPr>
              <a:t> [Qin et al., 2019]</a:t>
            </a:r>
          </a:p>
          <a:p>
            <a:pPr marL="342900" indent="-342900">
              <a:lnSpc>
                <a:spcPct val="150000"/>
              </a:lnSpc>
              <a:buFont typeface="Arial" panose="020B0604020202020204" pitchFamily="34" charset="0"/>
              <a:buChar char="•"/>
            </a:pPr>
            <a:r>
              <a:rPr lang="zh-CN" altLang="en-US" sz="1200" dirty="0">
                <a:latin typeface="华文中宋" panose="02010600040101010101" pitchFamily="2" charset="-122"/>
                <a:ea typeface="华文中宋" panose="02010600040101010101" pitchFamily="2" charset="-122"/>
              </a:rPr>
              <a:t>文本对抗 </a:t>
            </a:r>
            <a:r>
              <a:rPr lang="en-US" altLang="zh-CN" sz="1200" dirty="0">
                <a:latin typeface="华文中宋" panose="02010600040101010101" pitchFamily="2" charset="-122"/>
                <a:ea typeface="华文中宋" panose="02010600040101010101" pitchFamily="2" charset="-122"/>
              </a:rPr>
              <a:t>[Zang</a:t>
            </a:r>
            <a:r>
              <a:rPr lang="zh-CN" altLang="en-US" sz="1200" dirty="0">
                <a:latin typeface="华文中宋" panose="02010600040101010101" pitchFamily="2" charset="-122"/>
                <a:ea typeface="华文中宋" panose="02010600040101010101" pitchFamily="2" charset="-122"/>
              </a:rPr>
              <a:t> </a:t>
            </a:r>
            <a:r>
              <a:rPr lang="en-US" altLang="zh-CN" sz="1200" dirty="0">
                <a:latin typeface="华文中宋" panose="02010600040101010101" pitchFamily="2" charset="-122"/>
                <a:ea typeface="华文中宋" panose="02010600040101010101" pitchFamily="2" charset="-122"/>
              </a:rPr>
              <a:t>et</a:t>
            </a:r>
            <a:r>
              <a:rPr lang="zh-CN" altLang="en-US" sz="1200" dirty="0">
                <a:latin typeface="华文中宋" panose="02010600040101010101" pitchFamily="2" charset="-122"/>
                <a:ea typeface="华文中宋" panose="02010600040101010101" pitchFamily="2" charset="-122"/>
              </a:rPr>
              <a:t> </a:t>
            </a:r>
            <a:r>
              <a:rPr lang="en-US" altLang="zh-CN" sz="1200" dirty="0">
                <a:latin typeface="华文中宋" panose="02010600040101010101" pitchFamily="2" charset="-122"/>
                <a:ea typeface="华文中宋" panose="02010600040101010101" pitchFamily="2" charset="-122"/>
              </a:rPr>
              <a:t>al.,</a:t>
            </a:r>
            <a:r>
              <a:rPr lang="zh-CN" altLang="en-US" sz="1200" dirty="0">
                <a:latin typeface="华文中宋" panose="02010600040101010101" pitchFamily="2" charset="-122"/>
                <a:ea typeface="华文中宋" panose="02010600040101010101" pitchFamily="2" charset="-122"/>
              </a:rPr>
              <a:t> </a:t>
            </a:r>
            <a:r>
              <a:rPr lang="en-US" altLang="zh-CN" sz="1200" dirty="0">
                <a:latin typeface="华文中宋" panose="02010600040101010101" pitchFamily="2" charset="-122"/>
                <a:ea typeface="华文中宋" panose="02010600040101010101" pitchFamily="2" charset="-122"/>
              </a:rPr>
              <a:t>2019]</a:t>
            </a:r>
          </a:p>
          <a:p>
            <a:pPr marL="342900" indent="-342900">
              <a:lnSpc>
                <a:spcPct val="150000"/>
              </a:lnSpc>
              <a:buFont typeface="Arial" panose="020B0604020202020204" pitchFamily="34" charset="0"/>
              <a:buChar char="•"/>
            </a:pPr>
            <a:r>
              <a:rPr lang="en-US" altLang="zh-CN" sz="1200" dirty="0">
                <a:latin typeface="华文中宋" panose="02010600040101010101" pitchFamily="2" charset="-122"/>
                <a:ea typeface="华文中宋" panose="02010600040101010101" pitchFamily="2" charset="-122"/>
              </a:rPr>
              <a:t>Aspect</a:t>
            </a:r>
            <a:r>
              <a:rPr lang="zh-CN" altLang="en-US" sz="1200" dirty="0">
                <a:latin typeface="华文中宋" panose="02010600040101010101" pitchFamily="2" charset="-122"/>
                <a:ea typeface="华文中宋" panose="02010600040101010101" pitchFamily="2" charset="-122"/>
              </a:rPr>
              <a:t> 抽取 </a:t>
            </a:r>
            <a:r>
              <a:rPr lang="en-US" altLang="zh-CN" sz="1200" dirty="0">
                <a:latin typeface="华文中宋" panose="02010600040101010101" pitchFamily="2" charset="-122"/>
                <a:ea typeface="华文中宋" panose="02010600040101010101" pitchFamily="2" charset="-122"/>
              </a:rPr>
              <a:t>[Luo</a:t>
            </a:r>
            <a:r>
              <a:rPr lang="zh-CN" altLang="en-US" sz="1200" dirty="0">
                <a:latin typeface="华文中宋" panose="02010600040101010101" pitchFamily="2" charset="-122"/>
                <a:ea typeface="华文中宋" panose="02010600040101010101" pitchFamily="2" charset="-122"/>
              </a:rPr>
              <a:t> </a:t>
            </a:r>
            <a:r>
              <a:rPr lang="en-US" altLang="zh-CN" sz="1200" dirty="0">
                <a:latin typeface="华文中宋" panose="02010600040101010101" pitchFamily="2" charset="-122"/>
                <a:ea typeface="华文中宋" panose="02010600040101010101" pitchFamily="2" charset="-122"/>
              </a:rPr>
              <a:t>et</a:t>
            </a:r>
            <a:r>
              <a:rPr lang="zh-CN" altLang="en-US" sz="1200" dirty="0">
                <a:latin typeface="华文中宋" panose="02010600040101010101" pitchFamily="2" charset="-122"/>
                <a:ea typeface="华文中宋" panose="02010600040101010101" pitchFamily="2" charset="-122"/>
              </a:rPr>
              <a:t> </a:t>
            </a:r>
            <a:r>
              <a:rPr lang="en-US" altLang="zh-CN" sz="1200" dirty="0">
                <a:latin typeface="华文中宋" panose="02010600040101010101" pitchFamily="2" charset="-122"/>
                <a:ea typeface="华文中宋" panose="02010600040101010101" pitchFamily="2" charset="-122"/>
              </a:rPr>
              <a:t>al.,</a:t>
            </a:r>
            <a:r>
              <a:rPr lang="zh-CN" altLang="en-US" sz="1200" dirty="0">
                <a:latin typeface="华文中宋" panose="02010600040101010101" pitchFamily="2" charset="-122"/>
                <a:ea typeface="华文中宋" panose="02010600040101010101" pitchFamily="2" charset="-122"/>
              </a:rPr>
              <a:t> </a:t>
            </a:r>
            <a:r>
              <a:rPr lang="en-US" altLang="zh-CN" sz="1200" dirty="0">
                <a:latin typeface="华文中宋" panose="02010600040101010101" pitchFamily="2" charset="-122"/>
                <a:ea typeface="华文中宋" panose="02010600040101010101" pitchFamily="2" charset="-122"/>
              </a:rPr>
              <a:t>2019]</a:t>
            </a:r>
          </a:p>
          <a:p>
            <a:pPr marL="342900" indent="-342900">
              <a:lnSpc>
                <a:spcPct val="150000"/>
              </a:lnSpc>
              <a:buFont typeface="Arial" panose="020B0604020202020204" pitchFamily="34" charset="0"/>
              <a:buChar char="•"/>
            </a:pPr>
            <a:r>
              <a:rPr lang="zh-CN" altLang="en-US" sz="1200" dirty="0">
                <a:latin typeface="华文中宋" panose="02010600040101010101" pitchFamily="2" charset="-122"/>
                <a:ea typeface="华文中宋" panose="02010600040101010101" pitchFamily="2" charset="-122"/>
              </a:rPr>
              <a:t>词典拓展 </a:t>
            </a:r>
            <a:r>
              <a:rPr lang="en-US" altLang="zh-CN" sz="1200" dirty="0">
                <a:latin typeface="华文中宋" panose="02010600040101010101" pitchFamily="2" charset="-122"/>
                <a:ea typeface="华文中宋" panose="02010600040101010101" pitchFamily="2" charset="-122"/>
              </a:rPr>
              <a:t>[Zeng et al., 2018]</a:t>
            </a:r>
          </a:p>
          <a:p>
            <a:pPr marL="342900" indent="-342900">
              <a:lnSpc>
                <a:spcPct val="150000"/>
              </a:lnSpc>
              <a:buFont typeface="Arial" panose="020B0604020202020204" pitchFamily="34" charset="0"/>
              <a:buChar char="•"/>
            </a:pPr>
            <a:r>
              <a:rPr lang="zh-CN" altLang="en-US" sz="1200" dirty="0">
                <a:latin typeface="华文中宋" panose="02010600040101010101" pitchFamily="2" charset="-122"/>
                <a:ea typeface="华文中宋" panose="02010600040101010101" pitchFamily="2" charset="-122"/>
              </a:rPr>
              <a:t>词相似度计算 </a:t>
            </a:r>
            <a:r>
              <a:rPr lang="en-US" altLang="zh-CN" sz="1200" dirty="0">
                <a:latin typeface="华文中宋" panose="02010600040101010101" pitchFamily="2" charset="-122"/>
                <a:ea typeface="华文中宋" panose="02010600040101010101" pitchFamily="2" charset="-122"/>
              </a:rPr>
              <a:t>[Liu</a:t>
            </a:r>
            <a:r>
              <a:rPr lang="zh-CN" altLang="en-US" sz="1200" dirty="0">
                <a:latin typeface="华文中宋" panose="02010600040101010101" pitchFamily="2" charset="-122"/>
                <a:ea typeface="华文中宋" panose="02010600040101010101" pitchFamily="2" charset="-122"/>
              </a:rPr>
              <a:t> </a:t>
            </a:r>
            <a:r>
              <a:rPr lang="en-US" altLang="zh-CN" sz="1200" dirty="0">
                <a:latin typeface="华文中宋" panose="02010600040101010101" pitchFamily="2" charset="-122"/>
                <a:ea typeface="华文中宋" panose="02010600040101010101" pitchFamily="2" charset="-122"/>
              </a:rPr>
              <a:t>and</a:t>
            </a:r>
            <a:r>
              <a:rPr lang="zh-CN" altLang="en-US" sz="1200" dirty="0">
                <a:latin typeface="华文中宋" panose="02010600040101010101" pitchFamily="2" charset="-122"/>
                <a:ea typeface="华文中宋" panose="02010600040101010101" pitchFamily="2" charset="-122"/>
              </a:rPr>
              <a:t> </a:t>
            </a:r>
            <a:r>
              <a:rPr lang="en-US" altLang="zh-CN" sz="1200" dirty="0">
                <a:latin typeface="华文中宋" panose="02010600040101010101" pitchFamily="2" charset="-122"/>
                <a:ea typeface="华文中宋" panose="02010600040101010101" pitchFamily="2" charset="-122"/>
              </a:rPr>
              <a:t>Li,</a:t>
            </a:r>
            <a:r>
              <a:rPr lang="zh-CN" altLang="en-US" sz="1200" dirty="0">
                <a:latin typeface="华文中宋" panose="02010600040101010101" pitchFamily="2" charset="-122"/>
                <a:ea typeface="华文中宋" panose="02010600040101010101" pitchFamily="2" charset="-122"/>
              </a:rPr>
              <a:t> </a:t>
            </a:r>
            <a:r>
              <a:rPr lang="en-US" altLang="zh-CN" sz="1200" dirty="0">
                <a:latin typeface="华文中宋" panose="02010600040101010101" pitchFamily="2" charset="-122"/>
                <a:ea typeface="华文中宋" panose="02010600040101010101" pitchFamily="2" charset="-122"/>
              </a:rPr>
              <a:t>2002;</a:t>
            </a:r>
            <a:r>
              <a:rPr lang="zh-CN" altLang="en-US" sz="1200" dirty="0">
                <a:latin typeface="华文中宋" panose="02010600040101010101" pitchFamily="2" charset="-122"/>
                <a:ea typeface="华文中宋" panose="02010600040101010101" pitchFamily="2" charset="-122"/>
              </a:rPr>
              <a:t> </a:t>
            </a:r>
            <a:r>
              <a:rPr lang="en-US" altLang="zh-CN" sz="1200" dirty="0">
                <a:latin typeface="华文中宋" panose="02010600040101010101" pitchFamily="2" charset="-122"/>
                <a:ea typeface="华文中宋" panose="02010600040101010101" pitchFamily="2" charset="-122"/>
              </a:rPr>
              <a:t>Xia et al., 2011]</a:t>
            </a:r>
          </a:p>
          <a:p>
            <a:pPr marL="342900" indent="-342900">
              <a:lnSpc>
                <a:spcPct val="150000"/>
              </a:lnSpc>
              <a:buFont typeface="Arial" panose="020B0604020202020204" pitchFamily="34" charset="0"/>
              <a:buChar char="•"/>
            </a:pPr>
            <a:r>
              <a:rPr lang="zh-CN" altLang="en-US" sz="1200" dirty="0">
                <a:latin typeface="华文中宋" panose="02010600040101010101" pitchFamily="2" charset="-122"/>
                <a:ea typeface="华文中宋" panose="02010600040101010101" pitchFamily="2" charset="-122"/>
              </a:rPr>
              <a:t>词义消歧</a:t>
            </a:r>
            <a:r>
              <a:rPr lang="en-US" altLang="zh-CN" sz="1200" dirty="0">
                <a:latin typeface="华文中宋" panose="02010600040101010101" pitchFamily="2" charset="-122"/>
                <a:ea typeface="华文中宋" panose="02010600040101010101" pitchFamily="2" charset="-122"/>
              </a:rPr>
              <a:t> [</a:t>
            </a:r>
            <a:r>
              <a:rPr lang="en-US" altLang="zh-CN" sz="1200" dirty="0" err="1">
                <a:latin typeface="华文中宋" panose="02010600040101010101" pitchFamily="2" charset="-122"/>
                <a:ea typeface="华文中宋" panose="02010600040101010101" pitchFamily="2" charset="-122"/>
              </a:rPr>
              <a:t>Gan</a:t>
            </a:r>
            <a:r>
              <a:rPr lang="en-US" altLang="zh-CN" sz="1200" dirty="0">
                <a:latin typeface="华文中宋" panose="02010600040101010101" pitchFamily="2" charset="-122"/>
                <a:ea typeface="华文中宋" panose="02010600040101010101" pitchFamily="2" charset="-122"/>
              </a:rPr>
              <a:t> et al., 2002;</a:t>
            </a:r>
            <a:r>
              <a:rPr lang="zh-CN" altLang="en-US" sz="1200" dirty="0">
                <a:latin typeface="华文中宋" panose="02010600040101010101" pitchFamily="2" charset="-122"/>
                <a:ea typeface="华文中宋" panose="02010600040101010101" pitchFamily="2" charset="-122"/>
              </a:rPr>
              <a:t> </a:t>
            </a:r>
            <a:r>
              <a:rPr lang="en-US" altLang="zh-CN" sz="1200" dirty="0">
                <a:latin typeface="华文中宋" panose="02010600040101010101" pitchFamily="2" charset="-122"/>
                <a:ea typeface="华文中宋" panose="02010600040101010101" pitchFamily="2" charset="-122"/>
              </a:rPr>
              <a:t>Zhang</a:t>
            </a:r>
            <a:r>
              <a:rPr lang="zh-CN" altLang="en-US" sz="1200" dirty="0">
                <a:latin typeface="华文中宋" panose="02010600040101010101" pitchFamily="2" charset="-122"/>
                <a:ea typeface="华文中宋" panose="02010600040101010101" pitchFamily="2" charset="-122"/>
              </a:rPr>
              <a:t> </a:t>
            </a:r>
            <a:r>
              <a:rPr lang="en-US" altLang="zh-CN" sz="1200" dirty="0">
                <a:latin typeface="华文中宋" panose="02010600040101010101" pitchFamily="2" charset="-122"/>
                <a:ea typeface="华文中宋" panose="02010600040101010101" pitchFamily="2" charset="-122"/>
              </a:rPr>
              <a:t>et</a:t>
            </a:r>
            <a:r>
              <a:rPr lang="zh-CN" altLang="en-US" sz="1200" dirty="0">
                <a:latin typeface="华文中宋" panose="02010600040101010101" pitchFamily="2" charset="-122"/>
                <a:ea typeface="华文中宋" panose="02010600040101010101" pitchFamily="2" charset="-122"/>
              </a:rPr>
              <a:t> </a:t>
            </a:r>
            <a:r>
              <a:rPr lang="en-US" altLang="zh-CN" sz="1200" dirty="0">
                <a:latin typeface="华文中宋" panose="02010600040101010101" pitchFamily="2" charset="-122"/>
                <a:ea typeface="华文中宋" panose="02010600040101010101" pitchFamily="2" charset="-122"/>
              </a:rPr>
              <a:t>al.,</a:t>
            </a:r>
            <a:r>
              <a:rPr lang="zh-CN" altLang="en-US" sz="1200" dirty="0">
                <a:latin typeface="华文中宋" panose="02010600040101010101" pitchFamily="2" charset="-122"/>
                <a:ea typeface="华文中宋" panose="02010600040101010101" pitchFamily="2" charset="-122"/>
              </a:rPr>
              <a:t> </a:t>
            </a:r>
            <a:r>
              <a:rPr lang="en-US" altLang="zh-CN" sz="1200" dirty="0">
                <a:latin typeface="华文中宋" panose="02010600040101010101" pitchFamily="2" charset="-122"/>
                <a:ea typeface="华文中宋" panose="02010600040101010101" pitchFamily="2" charset="-122"/>
              </a:rPr>
              <a:t>2005;</a:t>
            </a:r>
            <a:r>
              <a:rPr lang="zh-CN" altLang="en-US" sz="1200" dirty="0">
                <a:latin typeface="华文中宋" panose="02010600040101010101" pitchFamily="2" charset="-122"/>
                <a:ea typeface="华文中宋" panose="02010600040101010101" pitchFamily="2" charset="-122"/>
              </a:rPr>
              <a:t> </a:t>
            </a:r>
            <a:r>
              <a:rPr lang="en-US" altLang="zh-CN" sz="1200" dirty="0" err="1">
                <a:latin typeface="华文中宋" panose="02010600040101010101" pitchFamily="2" charset="-122"/>
                <a:ea typeface="华文中宋" panose="02010600040101010101" pitchFamily="2" charset="-122"/>
              </a:rPr>
              <a:t>Duan</a:t>
            </a:r>
            <a:r>
              <a:rPr lang="en-US" altLang="zh-CN" sz="1200" dirty="0">
                <a:latin typeface="华文中宋" panose="02010600040101010101" pitchFamily="2" charset="-122"/>
                <a:ea typeface="华文中宋" panose="02010600040101010101" pitchFamily="2" charset="-122"/>
              </a:rPr>
              <a:t> et al., 2007]</a:t>
            </a:r>
          </a:p>
          <a:p>
            <a:pPr marL="342900" indent="-342900">
              <a:lnSpc>
                <a:spcPct val="150000"/>
              </a:lnSpc>
              <a:buFont typeface="Arial" panose="020B0604020202020204" pitchFamily="34" charset="0"/>
              <a:buChar char="•"/>
            </a:pPr>
            <a:r>
              <a:rPr lang="zh-CN" altLang="en-US" sz="1200" dirty="0">
                <a:latin typeface="华文中宋" panose="02010600040101010101" pitchFamily="2" charset="-122"/>
                <a:ea typeface="华文中宋" panose="02010600040101010101" pitchFamily="2" charset="-122"/>
              </a:rPr>
              <a:t>情感分析 </a:t>
            </a:r>
            <a:r>
              <a:rPr lang="en-US" altLang="zh-CN" sz="1200" dirty="0">
                <a:latin typeface="华文中宋" panose="02010600040101010101" pitchFamily="2" charset="-122"/>
                <a:ea typeface="华文中宋" panose="02010600040101010101" pitchFamily="2" charset="-122"/>
              </a:rPr>
              <a:t>[Dang</a:t>
            </a:r>
            <a:r>
              <a:rPr lang="zh-CN" altLang="en-US" sz="1200" dirty="0">
                <a:latin typeface="华文中宋" panose="02010600040101010101" pitchFamily="2" charset="-122"/>
                <a:ea typeface="华文中宋" panose="02010600040101010101" pitchFamily="2" charset="-122"/>
              </a:rPr>
              <a:t> </a:t>
            </a:r>
            <a:r>
              <a:rPr lang="en-US" altLang="zh-CN" sz="1200" dirty="0">
                <a:latin typeface="华文中宋" panose="02010600040101010101" pitchFamily="2" charset="-122"/>
                <a:ea typeface="华文中宋" panose="02010600040101010101" pitchFamily="2" charset="-122"/>
              </a:rPr>
              <a:t>et</a:t>
            </a:r>
            <a:r>
              <a:rPr lang="zh-CN" altLang="en-US" sz="1200" dirty="0">
                <a:latin typeface="华文中宋" panose="02010600040101010101" pitchFamily="2" charset="-122"/>
                <a:ea typeface="华文中宋" panose="02010600040101010101" pitchFamily="2" charset="-122"/>
              </a:rPr>
              <a:t> </a:t>
            </a:r>
            <a:r>
              <a:rPr lang="en-US" altLang="zh-CN" sz="1200" dirty="0">
                <a:latin typeface="华文中宋" panose="02010600040101010101" pitchFamily="2" charset="-122"/>
                <a:ea typeface="华文中宋" panose="02010600040101010101" pitchFamily="2" charset="-122"/>
              </a:rPr>
              <a:t>al.,</a:t>
            </a:r>
            <a:r>
              <a:rPr lang="zh-CN" altLang="en-US" sz="1200" dirty="0">
                <a:latin typeface="华文中宋" panose="02010600040101010101" pitchFamily="2" charset="-122"/>
                <a:ea typeface="华文中宋" panose="02010600040101010101" pitchFamily="2" charset="-122"/>
              </a:rPr>
              <a:t> </a:t>
            </a:r>
            <a:r>
              <a:rPr lang="en-US" altLang="zh-CN" sz="1200" dirty="0">
                <a:latin typeface="华文中宋" panose="02010600040101010101" pitchFamily="2" charset="-122"/>
                <a:ea typeface="华文中宋" panose="02010600040101010101" pitchFamily="2" charset="-122"/>
              </a:rPr>
              <a:t>2010;</a:t>
            </a:r>
            <a:r>
              <a:rPr lang="zh-CN" altLang="en-US" sz="1200" dirty="0">
                <a:latin typeface="华文中宋" panose="02010600040101010101" pitchFamily="2" charset="-122"/>
                <a:ea typeface="华文中宋" panose="02010600040101010101" pitchFamily="2" charset="-122"/>
              </a:rPr>
              <a:t> </a:t>
            </a:r>
            <a:r>
              <a:rPr lang="en-US" altLang="zh-CN" sz="1200" dirty="0">
                <a:latin typeface="华文中宋" panose="02010600040101010101" pitchFamily="2" charset="-122"/>
                <a:ea typeface="华文中宋" panose="02010600040101010101" pitchFamily="2" charset="-122"/>
              </a:rPr>
              <a:t>Fu et al., 2013; Huang et al., 2014]</a:t>
            </a:r>
          </a:p>
          <a:p>
            <a:pPr marL="342900" indent="-342900">
              <a:lnSpc>
                <a:spcPct val="150000"/>
              </a:lnSpc>
              <a:buFont typeface="Arial" panose="020B0604020202020204" pitchFamily="34" charset="0"/>
              <a:buChar char="•"/>
            </a:pPr>
            <a:r>
              <a:rPr lang="zh-CN" altLang="en-US" sz="1200" dirty="0">
                <a:latin typeface="华文中宋" panose="02010600040101010101" pitchFamily="2" charset="-122"/>
                <a:ea typeface="华文中宋" panose="02010600040101010101" pitchFamily="2" charset="-122"/>
              </a:rPr>
              <a:t>信息结构标注 </a:t>
            </a:r>
            <a:r>
              <a:rPr lang="en-US" altLang="zh-CN" sz="1200" dirty="0">
                <a:latin typeface="华文中宋" panose="02010600040101010101" pitchFamily="2" charset="-122"/>
                <a:ea typeface="华文中宋" panose="02010600040101010101" pitchFamily="2" charset="-122"/>
              </a:rPr>
              <a:t>[</a:t>
            </a:r>
            <a:r>
              <a:rPr lang="en-US" altLang="zh-CN" sz="1200" dirty="0" err="1">
                <a:latin typeface="华文中宋" panose="02010600040101010101" pitchFamily="2" charset="-122"/>
                <a:ea typeface="华文中宋" panose="02010600040101010101" pitchFamily="2" charset="-122"/>
              </a:rPr>
              <a:t>Gan</a:t>
            </a:r>
            <a:r>
              <a:rPr lang="en-US" altLang="zh-CN" sz="1200" dirty="0">
                <a:latin typeface="华文中宋" panose="02010600040101010101" pitchFamily="2" charset="-122"/>
                <a:ea typeface="华文中宋" panose="02010600040101010101" pitchFamily="2" charset="-122"/>
              </a:rPr>
              <a:t> et al., 2000]</a:t>
            </a:r>
          </a:p>
          <a:p>
            <a:pPr marL="342900" indent="-342900">
              <a:lnSpc>
                <a:spcPct val="150000"/>
              </a:lnSpc>
              <a:buFont typeface="Arial" panose="020B0604020202020204" pitchFamily="34" charset="0"/>
              <a:buChar char="•"/>
            </a:pPr>
            <a:r>
              <a:rPr lang="en-US" altLang="zh-CN" sz="120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1362020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a:extLst>
              <a:ext uri="{FF2B5EF4-FFF2-40B4-BE49-F238E27FC236}">
                <a16:creationId xmlns:a16="http://schemas.microsoft.com/office/drawing/2014/main" id="{398219C3-059E-4120-B9B1-551FF16C988F}"/>
              </a:ext>
            </a:extLst>
          </p:cNvPr>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lang="zh-CN" altLang="en-US" sz="2470" dirty="0">
                <a:latin typeface="STZhongsong" panose="02010600040101010101" pitchFamily="2" charset="-122"/>
                <a:ea typeface="STZhongsong" panose="02010600040101010101" pitchFamily="2" charset="-122"/>
              </a:rPr>
              <a:t>研究背景</a:t>
            </a:r>
            <a:r>
              <a:rPr kumimoji="1" lang="en-US" altLang="zh-CN" sz="2470" dirty="0">
                <a:latin typeface="STZhongsong" panose="02010600040101010101" pitchFamily="2" charset="-122"/>
                <a:ea typeface="STZhongsong" panose="02010600040101010101" pitchFamily="2" charset="-122"/>
              </a:rPr>
              <a:t>—</a:t>
            </a:r>
            <a:r>
              <a:rPr lang="zh-CN" altLang="en-US" sz="2470" dirty="0">
                <a:latin typeface="STZhongsong" panose="02010600040101010101" pitchFamily="2" charset="-122"/>
                <a:ea typeface="STZhongsong" panose="02010600040101010101" pitchFamily="2" charset="-122"/>
              </a:rPr>
              <a:t>跨语言义原预测</a:t>
            </a:r>
          </a:p>
        </p:txBody>
      </p:sp>
      <p:sp>
        <p:nvSpPr>
          <p:cNvPr id="14" name="内容占位符 5"/>
          <p:cNvSpPr>
            <a:spLocks noGrp="1"/>
          </p:cNvSpPr>
          <p:nvPr>
            <p:ph idx="1"/>
          </p:nvPr>
        </p:nvSpPr>
        <p:spPr>
          <a:xfrm>
            <a:off x="96253" y="691144"/>
            <a:ext cx="6456947" cy="2739953"/>
          </a:xfrm>
        </p:spPr>
        <p:txBody>
          <a:bodyPr>
            <a:normAutofit/>
          </a:bodyPr>
          <a:lstStyle/>
          <a:p>
            <a:pPr algn="just"/>
            <a:r>
              <a:rPr kumimoji="1" lang="en-US" altLang="zh-CN" dirty="0" err="1">
                <a:latin typeface="STZhongsong" panose="02010600040101010101" pitchFamily="2" charset="-122"/>
                <a:ea typeface="STZhongsong" panose="02010600040101010101" pitchFamily="2" charset="-122"/>
              </a:rPr>
              <a:t>HowNet</a:t>
            </a:r>
            <a:r>
              <a:rPr kumimoji="1" lang="zh-CN" altLang="en-US" dirty="0">
                <a:latin typeface="STZhongsong" panose="02010600040101010101" pitchFamily="2" charset="-122"/>
                <a:ea typeface="STZhongsong" panose="02010600040101010101" pitchFamily="2" charset="-122"/>
              </a:rPr>
              <a:t>中，已标注义原的英文词语数量有限，仅占</a:t>
            </a:r>
            <a:r>
              <a:rPr kumimoji="1" lang="en-US" altLang="zh-CN" dirty="0">
                <a:latin typeface="STZhongsong" panose="02010600040101010101" pitchFamily="2" charset="-122"/>
                <a:ea typeface="STZhongsong" panose="02010600040101010101" pitchFamily="2" charset="-122"/>
              </a:rPr>
              <a:t>WordNet</a:t>
            </a:r>
            <a:r>
              <a:rPr kumimoji="1" lang="zh-CN" altLang="en-US" dirty="0">
                <a:latin typeface="STZhongsong" panose="02010600040101010101" pitchFamily="2" charset="-122"/>
                <a:ea typeface="STZhongsong" panose="02010600040101010101" pitchFamily="2" charset="-122"/>
              </a:rPr>
              <a:t>英文词数的</a:t>
            </a:r>
            <a:r>
              <a:rPr kumimoji="1" lang="en-US" altLang="zh-CN" dirty="0">
                <a:latin typeface="STZhongsong" panose="02010600040101010101" pitchFamily="2" charset="-122"/>
                <a:ea typeface="STZhongsong" panose="02010600040101010101" pitchFamily="2" charset="-122"/>
              </a:rPr>
              <a:t>32.8% </a:t>
            </a:r>
            <a:r>
              <a:rPr kumimoji="1" lang="zh-CN" altLang="en-US" dirty="0">
                <a:latin typeface="STZhongsong" panose="02010600040101010101" pitchFamily="2" charset="-122"/>
                <a:ea typeface="STZhongsong" panose="02010600040101010101" pitchFamily="2" charset="-122"/>
              </a:rPr>
              <a:t>（</a:t>
            </a:r>
            <a:r>
              <a:rPr kumimoji="1" lang="en-US" altLang="zh-CN" dirty="0">
                <a:latin typeface="STZhongsong" panose="02010600040101010101" pitchFamily="2" charset="-122"/>
                <a:ea typeface="STZhongsong" panose="02010600040101010101" pitchFamily="2" charset="-122"/>
              </a:rPr>
              <a:t>50879/155287</a:t>
            </a:r>
            <a:r>
              <a:rPr kumimoji="1" lang="zh-CN" altLang="en-US" dirty="0">
                <a:latin typeface="STZhongsong" panose="02010600040101010101" pitchFamily="2" charset="-122"/>
                <a:ea typeface="STZhongsong" panose="02010600040101010101" pitchFamily="2" charset="-122"/>
              </a:rPr>
              <a:t>）；且非中英语言的词没有义原标注</a:t>
            </a:r>
          </a:p>
          <a:p>
            <a:pPr marL="0" indent="0" algn="just">
              <a:buNone/>
            </a:pPr>
            <a:r>
              <a:rPr kumimoji="1" lang="zh-CN" altLang="en-US" dirty="0">
                <a:latin typeface="STZhongsong" panose="02010600040101010101" pitchFamily="2" charset="-122"/>
                <a:ea typeface="STZhongsong" panose="02010600040101010101" pitchFamily="2" charset="-122"/>
              </a:rPr>
              <a:t>  </a:t>
            </a:r>
            <a:r>
              <a:rPr kumimoji="1" lang="en-US" altLang="zh-CN" dirty="0">
                <a:latin typeface="STZhongsong" panose="02010600040101010101" pitchFamily="2" charset="-122"/>
                <a:ea typeface="STZhongsong" panose="02010600040101010101" pitchFamily="2" charset="-122"/>
              </a:rPr>
              <a:t>——</a:t>
            </a:r>
            <a:r>
              <a:rPr kumimoji="1" lang="zh-CN" altLang="en-US" dirty="0">
                <a:solidFill>
                  <a:srgbClr val="FF0000"/>
                </a:solidFill>
                <a:latin typeface="STZhongsong" panose="02010600040101010101" pitchFamily="2" charset="-122"/>
                <a:ea typeface="STZhongsong" panose="02010600040101010101" pitchFamily="2" charset="-122"/>
              </a:rPr>
              <a:t>义原的应用范围被大大局限</a:t>
            </a:r>
            <a:endParaRPr kumimoji="1" lang="en-US" altLang="zh-CN" dirty="0">
              <a:solidFill>
                <a:srgbClr val="FF0000"/>
              </a:solidFill>
              <a:latin typeface="STZhongsong" panose="02010600040101010101" pitchFamily="2" charset="-122"/>
              <a:ea typeface="STZhongsong" panose="02010600040101010101" pitchFamily="2" charset="-122"/>
            </a:endParaRPr>
          </a:p>
          <a:p>
            <a:pPr algn="just"/>
            <a:endParaRPr kumimoji="1" lang="en-US" altLang="zh-CN" dirty="0">
              <a:latin typeface="STZhongsong" panose="02010600040101010101" pitchFamily="2" charset="-122"/>
              <a:ea typeface="STZhongsong" panose="02010600040101010101" pitchFamily="2" charset="-122"/>
            </a:endParaRPr>
          </a:p>
          <a:p>
            <a:pPr algn="just"/>
            <a:r>
              <a:rPr kumimoji="1" lang="en-US" altLang="zh-CN" dirty="0">
                <a:latin typeface="STZhongsong" panose="02010600040101010101" pitchFamily="2" charset="-122"/>
                <a:ea typeface="STZhongsong" panose="02010600040101010101" pitchFamily="2" charset="-122"/>
              </a:rPr>
              <a:t>Cross-lingual Lexical Sememe Prediction</a:t>
            </a:r>
            <a:r>
              <a:rPr kumimoji="1" lang="zh-CN" altLang="en-US" dirty="0">
                <a:latin typeface="STZhongsong" panose="02010600040101010101" pitchFamily="2" charset="-122"/>
                <a:ea typeface="STZhongsong" panose="02010600040101010101" pitchFamily="2" charset="-122"/>
              </a:rPr>
              <a:t> </a:t>
            </a:r>
            <a:r>
              <a:rPr kumimoji="1" lang="en-US" altLang="zh-CN" dirty="0">
                <a:latin typeface="STZhongsong" panose="02010600040101010101" pitchFamily="2" charset="-122"/>
                <a:ea typeface="STZhongsong" panose="02010600040101010101" pitchFamily="2" charset="-122"/>
              </a:rPr>
              <a:t>(CLSP) [Qi</a:t>
            </a:r>
            <a:r>
              <a:rPr kumimoji="1" lang="zh-CN" altLang="en-US" dirty="0">
                <a:latin typeface="STZhongsong" panose="02010600040101010101" pitchFamily="2" charset="-122"/>
                <a:ea typeface="STZhongsong" panose="02010600040101010101" pitchFamily="2" charset="-122"/>
              </a:rPr>
              <a:t> </a:t>
            </a:r>
            <a:r>
              <a:rPr kumimoji="1" lang="en-US" altLang="zh-CN" dirty="0">
                <a:latin typeface="STZhongsong" panose="02010600040101010101" pitchFamily="2" charset="-122"/>
                <a:ea typeface="STZhongsong" panose="02010600040101010101" pitchFamily="2" charset="-122"/>
              </a:rPr>
              <a:t>et</a:t>
            </a:r>
            <a:r>
              <a:rPr kumimoji="1" lang="zh-CN" altLang="en-US" dirty="0">
                <a:latin typeface="STZhongsong" panose="02010600040101010101" pitchFamily="2" charset="-122"/>
                <a:ea typeface="STZhongsong" panose="02010600040101010101" pitchFamily="2" charset="-122"/>
              </a:rPr>
              <a:t> </a:t>
            </a:r>
            <a:r>
              <a:rPr kumimoji="1" lang="en-US" altLang="zh-CN" dirty="0">
                <a:latin typeface="STZhongsong" panose="02010600040101010101" pitchFamily="2" charset="-122"/>
                <a:ea typeface="STZhongsong" panose="02010600040101010101" pitchFamily="2" charset="-122"/>
              </a:rPr>
              <a:t>al., 2018]</a:t>
            </a:r>
          </a:p>
          <a:p>
            <a:pPr lvl="1" algn="just"/>
            <a:r>
              <a:rPr kumimoji="1" lang="zh-CN" altLang="en-US" dirty="0">
                <a:latin typeface="STZhongsong" panose="02010600040101010101" pitchFamily="2" charset="-122"/>
                <a:ea typeface="STZhongsong" panose="02010600040101010101" pitchFamily="2" charset="-122"/>
              </a:rPr>
              <a:t>通过双语词表示对齐的方式为其他语言的词预测义原，从而建立多语言义原知识库</a:t>
            </a:r>
            <a:endParaRPr kumimoji="1" lang="en-US" altLang="zh-CN" dirty="0">
              <a:latin typeface="STZhongsong" panose="02010600040101010101" pitchFamily="2" charset="-122"/>
              <a:ea typeface="STZhongsong" panose="02010600040101010101" pitchFamily="2" charset="-122"/>
            </a:endParaRPr>
          </a:p>
          <a:p>
            <a:pPr lvl="1" algn="just"/>
            <a:r>
              <a:rPr kumimoji="1" lang="zh-CN" altLang="en-US" dirty="0">
                <a:latin typeface="STZhongsong" panose="02010600040101010101" pitchFamily="2" charset="-122"/>
                <a:ea typeface="STZhongsong" panose="02010600040101010101" pitchFamily="2" charset="-122"/>
              </a:rPr>
              <a:t>一次只能为一种语言的词预测义原，需要大量手工检查</a:t>
            </a:r>
            <a:endParaRPr kumimoji="1" lang="en-US" altLang="zh-CN" dirty="0">
              <a:latin typeface="STZhongsong" panose="02010600040101010101" pitchFamily="2" charset="-122"/>
              <a:ea typeface="STZhongsong" panose="02010600040101010101" pitchFamily="2" charset="-122"/>
            </a:endParaRPr>
          </a:p>
          <a:p>
            <a:pPr lvl="1" algn="just"/>
            <a:r>
              <a:rPr kumimoji="1" lang="zh-CN" altLang="en-US" dirty="0">
                <a:latin typeface="STZhongsong" panose="02010600040101010101" pitchFamily="2" charset="-122"/>
                <a:ea typeface="STZhongsong" panose="02010600040101010101" pitchFamily="2" charset="-122"/>
              </a:rPr>
              <a:t>无法进行义项层面的义原预测</a:t>
            </a:r>
            <a:endParaRPr kumimoji="1" lang="en-US" altLang="zh-CN" dirty="0">
              <a:latin typeface="STZhongsong" panose="02010600040101010101" pitchFamily="2" charset="-122"/>
              <a:ea typeface="STZhongsong" panose="02010600040101010101" pitchFamily="2" charset="-122"/>
            </a:endParaRPr>
          </a:p>
        </p:txBody>
      </p:sp>
      <p:sp>
        <p:nvSpPr>
          <p:cNvPr id="4" name="内容占位符 5">
            <a:extLst>
              <a:ext uri="{FF2B5EF4-FFF2-40B4-BE49-F238E27FC236}">
                <a16:creationId xmlns:a16="http://schemas.microsoft.com/office/drawing/2014/main" id="{1E2F5F25-C4B0-4CEE-8451-A8517AD35066}"/>
              </a:ext>
            </a:extLst>
          </p:cNvPr>
          <p:cNvSpPr txBox="1">
            <a:spLocks/>
          </p:cNvSpPr>
          <p:nvPr/>
        </p:nvSpPr>
        <p:spPr>
          <a:xfrm>
            <a:off x="188532" y="3303065"/>
            <a:ext cx="5678311" cy="285942"/>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kumimoji="1" lang="en-US" altLang="zh-CN" sz="600" dirty="0">
                <a:solidFill>
                  <a:schemeClr val="bg1">
                    <a:lumMod val="50000"/>
                  </a:schemeClr>
                </a:solidFill>
                <a:latin typeface="STZhongsong" panose="02010600040101010101" pitchFamily="2" charset="-122"/>
                <a:ea typeface="STZhongsong" panose="02010600040101010101" pitchFamily="2" charset="-122"/>
              </a:rPr>
              <a:t>Qi, F.; Lin, Y.; Sun, M.; Zhu, H.; </a:t>
            </a:r>
            <a:r>
              <a:rPr kumimoji="1" lang="en-US" altLang="zh-CN" sz="600" dirty="0" err="1">
                <a:solidFill>
                  <a:schemeClr val="bg1">
                    <a:lumMod val="50000"/>
                  </a:schemeClr>
                </a:solidFill>
                <a:latin typeface="STZhongsong" panose="02010600040101010101" pitchFamily="2" charset="-122"/>
                <a:ea typeface="STZhongsong" panose="02010600040101010101" pitchFamily="2" charset="-122"/>
              </a:rPr>
              <a:t>Xie</a:t>
            </a:r>
            <a:r>
              <a:rPr kumimoji="1" lang="en-US" altLang="zh-CN" sz="600" dirty="0">
                <a:solidFill>
                  <a:schemeClr val="bg1">
                    <a:lumMod val="50000"/>
                  </a:schemeClr>
                </a:solidFill>
                <a:latin typeface="STZhongsong" panose="02010600040101010101" pitchFamily="2" charset="-122"/>
                <a:ea typeface="STZhongsong" panose="02010600040101010101" pitchFamily="2" charset="-122"/>
              </a:rPr>
              <a:t>, R.; and Liu, Z. 2018. </a:t>
            </a:r>
            <a:r>
              <a:rPr kumimoji="1" lang="en-US" altLang="zh-CN" sz="600" dirty="0" err="1">
                <a:solidFill>
                  <a:schemeClr val="bg1">
                    <a:lumMod val="50000"/>
                  </a:schemeClr>
                </a:solidFill>
                <a:latin typeface="STZhongsong" panose="02010600040101010101" pitchFamily="2" charset="-122"/>
                <a:ea typeface="STZhongsong" panose="02010600040101010101" pitchFamily="2" charset="-122"/>
              </a:rPr>
              <a:t>Crosslingual</a:t>
            </a:r>
            <a:r>
              <a:rPr kumimoji="1" lang="en-US" altLang="zh-CN" sz="600" dirty="0">
                <a:solidFill>
                  <a:schemeClr val="bg1">
                    <a:lumMod val="50000"/>
                  </a:schemeClr>
                </a:solidFill>
                <a:latin typeface="STZhongsong" panose="02010600040101010101" pitchFamily="2" charset="-122"/>
                <a:ea typeface="STZhongsong" panose="02010600040101010101" pitchFamily="2" charset="-122"/>
              </a:rPr>
              <a:t> lexical </a:t>
            </a:r>
            <a:r>
              <a:rPr kumimoji="1" lang="en-US" altLang="zh-CN" sz="600" dirty="0" err="1">
                <a:solidFill>
                  <a:schemeClr val="bg1">
                    <a:lumMod val="50000"/>
                  </a:schemeClr>
                </a:solidFill>
                <a:latin typeface="STZhongsong" panose="02010600040101010101" pitchFamily="2" charset="-122"/>
                <a:ea typeface="STZhongsong" panose="02010600040101010101" pitchFamily="2" charset="-122"/>
              </a:rPr>
              <a:t>sememe</a:t>
            </a:r>
            <a:r>
              <a:rPr kumimoji="1" lang="en-US" altLang="zh-CN" sz="600" dirty="0">
                <a:solidFill>
                  <a:schemeClr val="bg1">
                    <a:lumMod val="50000"/>
                  </a:schemeClr>
                </a:solidFill>
                <a:latin typeface="STZhongsong" panose="02010600040101010101" pitchFamily="2" charset="-122"/>
                <a:ea typeface="STZhongsong" panose="02010600040101010101" pitchFamily="2" charset="-122"/>
              </a:rPr>
              <a:t> prediction. In Proceedings of EMNLP.</a:t>
            </a:r>
          </a:p>
        </p:txBody>
      </p:sp>
    </p:spTree>
    <p:extLst>
      <p:ext uri="{BB962C8B-B14F-4D97-AF65-F5344CB8AC3E}">
        <p14:creationId xmlns:p14="http://schemas.microsoft.com/office/powerpoint/2010/main" val="1647151698"/>
      </p:ext>
    </p:extLst>
  </p:cSld>
  <p:clrMapOvr>
    <a:masterClrMapping/>
  </p:clrMapOvr>
  <mc:AlternateContent xmlns:mc="http://schemas.openxmlformats.org/markup-compatibility/2006" xmlns:p14="http://schemas.microsoft.com/office/powerpoint/2010/main">
    <mc:Choice Requires="p14">
      <p:transition p14:dur="0" advTm="19679"/>
    </mc:Choice>
    <mc:Fallback xmlns="">
      <p:transition advTm="1967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a:extLst>
              <a:ext uri="{FF2B5EF4-FFF2-40B4-BE49-F238E27FC236}">
                <a16:creationId xmlns:a16="http://schemas.microsoft.com/office/drawing/2014/main" id="{398219C3-059E-4120-B9B1-551FF16C988F}"/>
              </a:ext>
            </a:extLst>
          </p:cNvPr>
          <p:cNvSpPr txBox="1">
            <a:spLocks/>
          </p:cNvSpPr>
          <p:nvPr/>
        </p:nvSpPr>
        <p:spPr>
          <a:xfrm>
            <a:off x="0" y="0"/>
            <a:ext cx="6553200" cy="533235"/>
          </a:xfrm>
          <a:prstGeom prst="rect">
            <a:avLst/>
          </a:prstGeom>
          <a:solidFill>
            <a:srgbClr val="7030A0">
              <a:alpha val="30000"/>
            </a:srgbClr>
          </a:solidFill>
        </p:spPr>
        <p:txBody>
          <a:bodyPr vert="horz" lIns="51332" tIns="25666" rIns="51332" bIns="25666" rtlCol="0" anchor="ctr">
            <a:normAutofit/>
          </a:bodyPr>
          <a:lstStyle>
            <a:lvl1pPr algn="l" defTabSz="914400" rtl="0" eaLnBrk="1" latinLnBrk="0" hangingPunct="1">
              <a:lnSpc>
                <a:spcPct val="90000"/>
              </a:lnSpc>
              <a:spcBef>
                <a:spcPct val="0"/>
              </a:spcBef>
              <a:buNone/>
              <a:defRPr sz="4400" kern="1200">
                <a:solidFill>
                  <a:schemeClr val="tx1"/>
                </a:solidFill>
                <a:latin typeface="DengXian" charset="-122"/>
                <a:ea typeface="DengXian" charset="-122"/>
                <a:cs typeface="DengXian" charset="-122"/>
              </a:defRPr>
            </a:lvl1pPr>
          </a:lstStyle>
          <a:p>
            <a:pPr algn="ctr"/>
            <a:r>
              <a:rPr lang="zh-CN" altLang="en-US" sz="2470" dirty="0">
                <a:latin typeface="STZhongsong" panose="02010600040101010101" pitchFamily="2" charset="-122"/>
                <a:ea typeface="STZhongsong" panose="02010600040101010101" pitchFamily="2" charset="-122"/>
              </a:rPr>
              <a:t>研究背景</a:t>
            </a:r>
            <a:r>
              <a:rPr kumimoji="1" lang="en-US" altLang="zh-CN" sz="2470" dirty="0">
                <a:latin typeface="STZhongsong" panose="02010600040101010101" pitchFamily="2" charset="-122"/>
                <a:ea typeface="STZhongsong" panose="02010600040101010101" pitchFamily="2" charset="-122"/>
              </a:rPr>
              <a:t>—</a:t>
            </a:r>
            <a:r>
              <a:rPr lang="en-US" altLang="zh-CN" sz="2470" dirty="0" err="1">
                <a:latin typeface="STZhongsong" panose="02010600040101010101" pitchFamily="2" charset="-122"/>
                <a:ea typeface="STZhongsong" panose="02010600040101010101" pitchFamily="2" charset="-122"/>
              </a:rPr>
              <a:t>BabelNet</a:t>
            </a:r>
            <a:endParaRPr lang="zh-CN" altLang="en-US" sz="2470" dirty="0">
              <a:latin typeface="STZhongsong" panose="02010600040101010101" pitchFamily="2" charset="-122"/>
              <a:ea typeface="STZhongsong" panose="02010600040101010101" pitchFamily="2" charset="-122"/>
            </a:endParaRPr>
          </a:p>
        </p:txBody>
      </p:sp>
      <p:sp>
        <p:nvSpPr>
          <p:cNvPr id="14" name="内容占位符 5"/>
          <p:cNvSpPr>
            <a:spLocks noGrp="1"/>
          </p:cNvSpPr>
          <p:nvPr>
            <p:ph idx="1"/>
          </p:nvPr>
        </p:nvSpPr>
        <p:spPr>
          <a:xfrm>
            <a:off x="96252" y="645953"/>
            <a:ext cx="3764547" cy="2753030"/>
          </a:xfrm>
        </p:spPr>
        <p:txBody>
          <a:bodyPr>
            <a:normAutofit/>
          </a:bodyPr>
          <a:lstStyle/>
          <a:p>
            <a:pPr algn="just"/>
            <a:r>
              <a:rPr kumimoji="1" lang="en-US" altLang="zh-CN" dirty="0" err="1">
                <a:latin typeface="STZhongsong" panose="02010600040101010101" pitchFamily="2" charset="-122"/>
                <a:ea typeface="STZhongsong" panose="02010600040101010101" pitchFamily="2" charset="-122"/>
              </a:rPr>
              <a:t>BabelNet</a:t>
            </a:r>
            <a:r>
              <a:rPr kumimoji="1" lang="en-US" altLang="zh-CN" dirty="0">
                <a:latin typeface="STZhongsong" panose="02010600040101010101" pitchFamily="2" charset="-122"/>
                <a:ea typeface="STZhongsong" panose="02010600040101010101" pitchFamily="2" charset="-122"/>
              </a:rPr>
              <a:t> [</a:t>
            </a:r>
            <a:r>
              <a:rPr kumimoji="1" lang="en-US" altLang="zh-CN" dirty="0" err="1">
                <a:latin typeface="STZhongsong" panose="02010600040101010101" pitchFamily="2" charset="-122"/>
                <a:ea typeface="STZhongsong" panose="02010600040101010101" pitchFamily="2" charset="-122"/>
              </a:rPr>
              <a:t>Navigli</a:t>
            </a:r>
            <a:r>
              <a:rPr kumimoji="1" lang="en-US" altLang="zh-CN" dirty="0">
                <a:latin typeface="STZhongsong" panose="02010600040101010101" pitchFamily="2" charset="-122"/>
                <a:ea typeface="STZhongsong" panose="02010600040101010101" pitchFamily="2" charset="-122"/>
              </a:rPr>
              <a:t>, 2012]</a:t>
            </a:r>
            <a:r>
              <a:rPr kumimoji="1" lang="zh-CN" altLang="en-US" dirty="0">
                <a:latin typeface="STZhongsong" panose="02010600040101010101" pitchFamily="2" charset="-122"/>
                <a:ea typeface="STZhongsong" panose="02010600040101010101" pitchFamily="2" charset="-122"/>
              </a:rPr>
              <a:t>是一个多语言百科词典，由</a:t>
            </a:r>
            <a:r>
              <a:rPr kumimoji="1" lang="en-US" altLang="zh-CN" dirty="0" err="1">
                <a:latin typeface="STZhongsong" panose="02010600040101010101" pitchFamily="2" charset="-122"/>
                <a:ea typeface="STZhongsong" panose="02010600040101010101" pitchFamily="2" charset="-122"/>
              </a:rPr>
              <a:t>BabelNet</a:t>
            </a:r>
            <a:r>
              <a:rPr kumimoji="1" lang="zh-CN" altLang="en-US" dirty="0">
                <a:latin typeface="STZhongsong" panose="02010600040101010101" pitchFamily="2" charset="-122"/>
                <a:ea typeface="STZhongsong" panose="02010600040101010101" pitchFamily="2" charset="-122"/>
              </a:rPr>
              <a:t> </a:t>
            </a:r>
            <a:r>
              <a:rPr kumimoji="1" lang="en-US" altLang="zh-CN" dirty="0">
                <a:latin typeface="STZhongsong" panose="02010600040101010101" pitchFamily="2" charset="-122"/>
                <a:ea typeface="STZhongsong" panose="02010600040101010101" pitchFamily="2" charset="-122"/>
              </a:rPr>
              <a:t>synset</a:t>
            </a:r>
            <a:r>
              <a:rPr kumimoji="1" lang="zh-CN" altLang="en-US" dirty="0">
                <a:latin typeface="STZhongsong" panose="02010600040101010101" pitchFamily="2" charset="-122"/>
                <a:ea typeface="STZhongsong" panose="02010600040101010101" pitchFamily="2" charset="-122"/>
              </a:rPr>
              <a:t>组成</a:t>
            </a:r>
            <a:r>
              <a:rPr kumimoji="1" lang="en-US" altLang="zh-CN" dirty="0">
                <a:latin typeface="STZhongsong" panose="02010600040101010101" pitchFamily="2" charset="-122"/>
                <a:ea typeface="STZhongsong" panose="02010600040101010101" pitchFamily="2" charset="-122"/>
              </a:rPr>
              <a:t>——</a:t>
            </a:r>
            <a:r>
              <a:rPr kumimoji="1" lang="zh-CN" altLang="en-US" dirty="0">
                <a:latin typeface="STZhongsong" panose="02010600040101010101" pitchFamily="2" charset="-122"/>
                <a:ea typeface="STZhongsong" panose="02010600040101010101" pitchFamily="2" charset="-122"/>
              </a:rPr>
              <a:t>每个</a:t>
            </a:r>
            <a:r>
              <a:rPr kumimoji="1" lang="en-US" altLang="zh-CN" dirty="0">
                <a:latin typeface="STZhongsong" panose="02010600040101010101" pitchFamily="2" charset="-122"/>
                <a:ea typeface="STZhongsong" panose="02010600040101010101" pitchFamily="2" charset="-122"/>
              </a:rPr>
              <a:t>synset</a:t>
            </a:r>
            <a:r>
              <a:rPr kumimoji="1" lang="zh-CN" altLang="en-US" dirty="0">
                <a:latin typeface="STZhongsong" panose="02010600040101010101" pitchFamily="2" charset="-122"/>
                <a:ea typeface="STZhongsong" panose="02010600040101010101" pitchFamily="2" charset="-122"/>
              </a:rPr>
              <a:t>包含</a:t>
            </a:r>
            <a:r>
              <a:rPr kumimoji="1" lang="zh-CN" altLang="en-US" dirty="0">
                <a:solidFill>
                  <a:srgbClr val="FF0000"/>
                </a:solidFill>
                <a:latin typeface="STZhongsong" panose="02010600040101010101" pitchFamily="2" charset="-122"/>
                <a:ea typeface="STZhongsong" panose="02010600040101010101" pitchFamily="2" charset="-122"/>
              </a:rPr>
              <a:t>意义相同</a:t>
            </a:r>
            <a:r>
              <a:rPr kumimoji="1" lang="zh-CN" altLang="en-US" dirty="0">
                <a:latin typeface="STZhongsong" panose="02010600040101010101" pitchFamily="2" charset="-122"/>
                <a:ea typeface="STZhongsong" panose="02010600040101010101" pitchFamily="2" charset="-122"/>
              </a:rPr>
              <a:t>的</a:t>
            </a:r>
            <a:r>
              <a:rPr kumimoji="1" lang="zh-CN" altLang="en-US" dirty="0">
                <a:solidFill>
                  <a:srgbClr val="FF0000"/>
                </a:solidFill>
                <a:latin typeface="STZhongsong" panose="02010600040101010101" pitchFamily="2" charset="-122"/>
                <a:ea typeface="STZhongsong" panose="02010600040101010101" pitchFamily="2" charset="-122"/>
              </a:rPr>
              <a:t>不同语言</a:t>
            </a:r>
            <a:r>
              <a:rPr kumimoji="1" lang="zh-CN" altLang="en-US" dirty="0">
                <a:latin typeface="STZhongsong" panose="02010600040101010101" pitchFamily="2" charset="-122"/>
                <a:ea typeface="STZhongsong" panose="02010600040101010101" pitchFamily="2" charset="-122"/>
              </a:rPr>
              <a:t>的词语</a:t>
            </a:r>
            <a:r>
              <a:rPr kumimoji="1" lang="en-US" altLang="zh-CN" dirty="0">
                <a:latin typeface="STZhongsong" panose="02010600040101010101" pitchFamily="2" charset="-122"/>
                <a:ea typeface="STZhongsong" panose="02010600040101010101" pitchFamily="2" charset="-122"/>
              </a:rPr>
              <a:t>——</a:t>
            </a:r>
            <a:r>
              <a:rPr kumimoji="1" lang="zh-CN" altLang="en-US" dirty="0">
                <a:latin typeface="STZhongsong" panose="02010600040101010101" pitchFamily="2" charset="-122"/>
                <a:ea typeface="STZhongsong" panose="02010600040101010101" pitchFamily="2" charset="-122"/>
              </a:rPr>
              <a:t>每个</a:t>
            </a:r>
            <a:r>
              <a:rPr kumimoji="1" lang="en-US" altLang="zh-CN" dirty="0">
                <a:latin typeface="STZhongsong" panose="02010600040101010101" pitchFamily="2" charset="-122"/>
                <a:ea typeface="STZhongsong" panose="02010600040101010101" pitchFamily="2" charset="-122"/>
              </a:rPr>
              <a:t>synset</a:t>
            </a:r>
            <a:r>
              <a:rPr kumimoji="1" lang="zh-CN" altLang="en-US" dirty="0">
                <a:latin typeface="STZhongsong" panose="02010600040101010101" pitchFamily="2" charset="-122"/>
                <a:ea typeface="STZhongsong" panose="02010600040101010101" pitchFamily="2" charset="-122"/>
              </a:rPr>
              <a:t>中的所有词应该标注相同的义原</a:t>
            </a:r>
            <a:endParaRPr kumimoji="1" lang="en-US" altLang="zh-CN" dirty="0">
              <a:latin typeface="STZhongsong" panose="02010600040101010101" pitchFamily="2" charset="-122"/>
              <a:ea typeface="STZhongsong" panose="02010600040101010101" pitchFamily="2" charset="-122"/>
            </a:endParaRPr>
          </a:p>
          <a:p>
            <a:pPr marL="0" indent="0" algn="just">
              <a:buNone/>
            </a:pPr>
            <a:endParaRPr kumimoji="1" lang="en-US" altLang="zh-CN" dirty="0">
              <a:latin typeface="STZhongsong" panose="02010600040101010101" pitchFamily="2" charset="-122"/>
              <a:ea typeface="STZhongsong" panose="02010600040101010101" pitchFamily="2" charset="-122"/>
            </a:endParaRPr>
          </a:p>
          <a:p>
            <a:pPr algn="just"/>
            <a:r>
              <a:rPr kumimoji="1" lang="zh-CN" altLang="en-US" dirty="0">
                <a:latin typeface="STZhongsong" panose="02010600040101010101" pitchFamily="2" charset="-122"/>
                <a:ea typeface="STZhongsong" panose="02010600040101010101" pitchFamily="2" charset="-122"/>
              </a:rPr>
              <a:t>通过</a:t>
            </a:r>
            <a:r>
              <a:rPr kumimoji="1" lang="zh-CN" altLang="en-US" dirty="0">
                <a:solidFill>
                  <a:srgbClr val="FF0000"/>
                </a:solidFill>
                <a:latin typeface="STZhongsong" panose="02010600040101010101" pitchFamily="2" charset="-122"/>
                <a:ea typeface="STZhongsong" panose="02010600040101010101" pitchFamily="2" charset="-122"/>
              </a:rPr>
              <a:t>为</a:t>
            </a:r>
            <a:r>
              <a:rPr kumimoji="1" lang="en-US" altLang="zh-CN" dirty="0" err="1">
                <a:solidFill>
                  <a:srgbClr val="FF0000"/>
                </a:solidFill>
                <a:latin typeface="STZhongsong" panose="02010600040101010101" pitchFamily="2" charset="-122"/>
                <a:ea typeface="STZhongsong" panose="02010600040101010101" pitchFamily="2" charset="-122"/>
              </a:rPr>
              <a:t>BabelNet</a:t>
            </a:r>
            <a:r>
              <a:rPr kumimoji="1" lang="zh-CN" altLang="en-US" dirty="0">
                <a:solidFill>
                  <a:srgbClr val="FF0000"/>
                </a:solidFill>
                <a:latin typeface="STZhongsong" panose="02010600040101010101" pitchFamily="2" charset="-122"/>
                <a:ea typeface="STZhongsong" panose="02010600040101010101" pitchFamily="2" charset="-122"/>
              </a:rPr>
              <a:t> </a:t>
            </a:r>
            <a:r>
              <a:rPr kumimoji="1" lang="en-US" altLang="zh-CN" dirty="0">
                <a:solidFill>
                  <a:srgbClr val="FF0000"/>
                </a:solidFill>
                <a:latin typeface="STZhongsong" panose="02010600040101010101" pitchFamily="2" charset="-122"/>
                <a:ea typeface="STZhongsong" panose="02010600040101010101" pitchFamily="2" charset="-122"/>
              </a:rPr>
              <a:t>Synset</a:t>
            </a:r>
            <a:r>
              <a:rPr kumimoji="1" lang="zh-CN" altLang="en-US" dirty="0">
                <a:solidFill>
                  <a:srgbClr val="FF0000"/>
                </a:solidFill>
                <a:latin typeface="STZhongsong" panose="02010600040101010101" pitchFamily="2" charset="-122"/>
                <a:ea typeface="STZhongsong" panose="02010600040101010101" pitchFamily="2" charset="-122"/>
              </a:rPr>
              <a:t>标注义原</a:t>
            </a:r>
            <a:r>
              <a:rPr kumimoji="1" lang="zh-CN" altLang="en-US" dirty="0">
                <a:latin typeface="STZhongsong" panose="02010600040101010101" pitchFamily="2" charset="-122"/>
                <a:ea typeface="STZhongsong" panose="02010600040101010101" pitchFamily="2" charset="-122"/>
              </a:rPr>
              <a:t>来构建多语言义原知识库</a:t>
            </a:r>
            <a:endParaRPr kumimoji="1" lang="en-US" altLang="zh-CN" dirty="0">
              <a:latin typeface="STZhongsong" panose="02010600040101010101" pitchFamily="2" charset="-122"/>
              <a:ea typeface="STZhongsong" panose="02010600040101010101" pitchFamily="2" charset="-122"/>
            </a:endParaRPr>
          </a:p>
          <a:p>
            <a:pPr lvl="1" algn="just"/>
            <a:r>
              <a:rPr kumimoji="1" lang="zh-CN" altLang="en-US" dirty="0">
                <a:latin typeface="STZhongsong" panose="02010600040101010101" pitchFamily="2" charset="-122"/>
                <a:ea typeface="STZhongsong" panose="02010600040101010101" pitchFamily="2" charset="-122"/>
              </a:rPr>
              <a:t>同时为多个语言构建</a:t>
            </a:r>
            <a:endParaRPr kumimoji="1" lang="en-US" altLang="zh-CN" dirty="0">
              <a:latin typeface="STZhongsong" panose="02010600040101010101" pitchFamily="2" charset="-122"/>
              <a:ea typeface="STZhongsong" panose="02010600040101010101" pitchFamily="2" charset="-122"/>
            </a:endParaRPr>
          </a:p>
          <a:p>
            <a:pPr lvl="1" algn="just"/>
            <a:r>
              <a:rPr kumimoji="1" lang="zh-CN" altLang="en-US" dirty="0">
                <a:latin typeface="STZhongsong" panose="02010600040101010101" pitchFamily="2" charset="-122"/>
                <a:ea typeface="STZhongsong" panose="02010600040101010101" pitchFamily="2" charset="-122"/>
              </a:rPr>
              <a:t>义项层级的标注</a:t>
            </a:r>
            <a:endParaRPr kumimoji="1" lang="en-US" altLang="zh-CN" dirty="0">
              <a:latin typeface="STZhongsong" panose="02010600040101010101" pitchFamily="2" charset="-122"/>
              <a:ea typeface="STZhongsong" panose="02010600040101010101" pitchFamily="2" charset="-122"/>
            </a:endParaRPr>
          </a:p>
          <a:p>
            <a:pPr lvl="1" algn="just"/>
            <a:r>
              <a:rPr kumimoji="1" lang="zh-CN" altLang="en-US" dirty="0">
                <a:latin typeface="STZhongsong" panose="02010600040101010101" pitchFamily="2" charset="-122"/>
                <a:ea typeface="STZhongsong" panose="02010600040101010101" pitchFamily="2" charset="-122"/>
              </a:rPr>
              <a:t>丰富信息可用于义原预测</a:t>
            </a:r>
            <a:endParaRPr kumimoji="1" lang="en-US" altLang="zh-CN" dirty="0">
              <a:latin typeface="STZhongsong" panose="02010600040101010101" pitchFamily="2" charset="-122"/>
              <a:ea typeface="STZhongsong" panose="02010600040101010101" pitchFamily="2" charset="-122"/>
            </a:endParaRPr>
          </a:p>
        </p:txBody>
      </p:sp>
      <p:pic>
        <p:nvPicPr>
          <p:cNvPr id="3" name="Picture 2"/>
          <p:cNvPicPr>
            <a:picLocks noChangeAspect="1"/>
          </p:cNvPicPr>
          <p:nvPr/>
        </p:nvPicPr>
        <p:blipFill rotWithShape="1">
          <a:blip r:embed="rId3"/>
          <a:srcRect r="44333" b="13606"/>
          <a:stretch/>
        </p:blipFill>
        <p:spPr>
          <a:xfrm>
            <a:off x="4172490" y="611745"/>
            <a:ext cx="2013601" cy="1338353"/>
          </a:xfrm>
          <a:prstGeom prst="rect">
            <a:avLst/>
          </a:prstGeom>
        </p:spPr>
      </p:pic>
      <p:sp>
        <p:nvSpPr>
          <p:cNvPr id="4" name="矩形 3">
            <a:extLst>
              <a:ext uri="{FF2B5EF4-FFF2-40B4-BE49-F238E27FC236}">
                <a16:creationId xmlns:a16="http://schemas.microsoft.com/office/drawing/2014/main" id="{2A688594-0FF1-404B-9E3F-083FD0478B81}"/>
              </a:ext>
            </a:extLst>
          </p:cNvPr>
          <p:cNvSpPr/>
          <p:nvPr/>
        </p:nvSpPr>
        <p:spPr>
          <a:xfrm>
            <a:off x="3799139" y="3398983"/>
            <a:ext cx="1743574" cy="253916"/>
          </a:xfrm>
          <a:prstGeom prst="rect">
            <a:avLst/>
          </a:prstGeom>
        </p:spPr>
        <p:txBody>
          <a:bodyPr wrap="square">
            <a:spAutoFit/>
          </a:bodyPr>
          <a:lstStyle/>
          <a:p>
            <a:r>
              <a:rPr kumimoji="1" lang="en-US" altLang="zh-CN" sz="1050" dirty="0" err="1">
                <a:latin typeface="STZhongsong" panose="02010600040101010101" pitchFamily="2" charset="-122"/>
                <a:ea typeface="STZhongsong" panose="02010600040101010101" pitchFamily="2" charset="-122"/>
              </a:rPr>
              <a:t>BabelNet</a:t>
            </a:r>
            <a:r>
              <a:rPr kumimoji="1" lang="zh-CN" altLang="en-US" sz="1050" dirty="0">
                <a:latin typeface="STZhongsong" panose="02010600040101010101" pitchFamily="2" charset="-122"/>
                <a:ea typeface="STZhongsong" panose="02010600040101010101" pitchFamily="2" charset="-122"/>
              </a:rPr>
              <a:t>蕴含丰富的信息</a:t>
            </a:r>
            <a:endParaRPr lang="zh-CN" altLang="en-US" sz="1050" dirty="0"/>
          </a:p>
        </p:txBody>
      </p:sp>
      <p:pic>
        <p:nvPicPr>
          <p:cNvPr id="5" name="图片 4">
            <a:extLst>
              <a:ext uri="{FF2B5EF4-FFF2-40B4-BE49-F238E27FC236}">
                <a16:creationId xmlns:a16="http://schemas.microsoft.com/office/drawing/2014/main" id="{F913BB55-243E-D349-94E5-A273F61FFBAA}"/>
              </a:ext>
            </a:extLst>
          </p:cNvPr>
          <p:cNvPicPr>
            <a:picLocks noChangeAspect="1"/>
          </p:cNvPicPr>
          <p:nvPr/>
        </p:nvPicPr>
        <p:blipFill>
          <a:blip r:embed="rId4"/>
          <a:stretch>
            <a:fillRect/>
          </a:stretch>
        </p:blipFill>
        <p:spPr>
          <a:xfrm>
            <a:off x="2788653" y="2334811"/>
            <a:ext cx="3764547" cy="1092819"/>
          </a:xfrm>
          <a:prstGeom prst="rect">
            <a:avLst/>
          </a:prstGeom>
        </p:spPr>
      </p:pic>
      <p:sp>
        <p:nvSpPr>
          <p:cNvPr id="8" name="矩形 7">
            <a:extLst>
              <a:ext uri="{FF2B5EF4-FFF2-40B4-BE49-F238E27FC236}">
                <a16:creationId xmlns:a16="http://schemas.microsoft.com/office/drawing/2014/main" id="{0B4D289C-59B9-8242-BAB2-00A838C69A0E}"/>
              </a:ext>
            </a:extLst>
          </p:cNvPr>
          <p:cNvSpPr/>
          <p:nvPr/>
        </p:nvSpPr>
        <p:spPr>
          <a:xfrm>
            <a:off x="4385412" y="1843087"/>
            <a:ext cx="1743574" cy="253916"/>
          </a:xfrm>
          <a:prstGeom prst="rect">
            <a:avLst/>
          </a:prstGeom>
        </p:spPr>
        <p:txBody>
          <a:bodyPr wrap="square">
            <a:spAutoFit/>
          </a:bodyPr>
          <a:lstStyle/>
          <a:p>
            <a:r>
              <a:rPr kumimoji="1" lang="en-US" altLang="zh-CN" sz="1050" dirty="0" err="1">
                <a:latin typeface="STZhongsong" panose="02010600040101010101" pitchFamily="2" charset="-122"/>
                <a:ea typeface="STZhongsong" panose="02010600040101010101" pitchFamily="2" charset="-122"/>
              </a:rPr>
              <a:t>BabelNet</a:t>
            </a:r>
            <a:r>
              <a:rPr kumimoji="1" lang="zh-CN" altLang="en-US" sz="1050" dirty="0">
                <a:latin typeface="STZhongsong" panose="02010600040101010101" pitchFamily="2" charset="-122"/>
                <a:ea typeface="STZhongsong" panose="02010600040101010101" pitchFamily="2" charset="-122"/>
              </a:rPr>
              <a:t> </a:t>
            </a:r>
            <a:r>
              <a:rPr kumimoji="1" lang="en-US" altLang="zh-CN" sz="1050" dirty="0">
                <a:latin typeface="STZhongsong" panose="02010600040101010101" pitchFamily="2" charset="-122"/>
                <a:ea typeface="STZhongsong" panose="02010600040101010101" pitchFamily="2" charset="-122"/>
              </a:rPr>
              <a:t>Synset</a:t>
            </a:r>
            <a:r>
              <a:rPr kumimoji="1" lang="zh-CN" altLang="en-US" sz="1050" dirty="0">
                <a:latin typeface="STZhongsong" panose="02010600040101010101" pitchFamily="2" charset="-122"/>
                <a:ea typeface="STZhongsong" panose="02010600040101010101" pitchFamily="2" charset="-122"/>
              </a:rPr>
              <a:t>示例</a:t>
            </a:r>
            <a:endParaRPr lang="zh-CN" altLang="en-US" sz="1050" dirty="0"/>
          </a:p>
        </p:txBody>
      </p:sp>
    </p:spTree>
    <p:extLst>
      <p:ext uri="{BB962C8B-B14F-4D97-AF65-F5344CB8AC3E}">
        <p14:creationId xmlns:p14="http://schemas.microsoft.com/office/powerpoint/2010/main" val="4088366605"/>
      </p:ext>
    </p:extLst>
  </p:cSld>
  <p:clrMapOvr>
    <a:masterClrMapping/>
  </p:clrMapOvr>
  <mc:AlternateContent xmlns:mc="http://schemas.openxmlformats.org/markup-compatibility/2006" xmlns:p14="http://schemas.microsoft.com/office/powerpoint/2010/main">
    <mc:Choice Requires="p14">
      <p:transition p14:dur="0" advTm="19679"/>
    </mc:Choice>
    <mc:Fallback xmlns="">
      <p:transition advTm="19679"/>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8507</TotalTime>
  <Words>3249</Words>
  <Application>Microsoft Macintosh PowerPoint</Application>
  <PresentationFormat>Custom</PresentationFormat>
  <Paragraphs>245</Paragraphs>
  <Slides>25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STZhongsong</vt:lpstr>
      <vt:lpstr>Arial</vt:lpstr>
      <vt:lpstr>Calibri Light</vt:lpstr>
      <vt:lpstr>STZhongsong</vt:lpstr>
      <vt:lpstr>KaiTi</vt:lpstr>
      <vt:lpstr>Times New Roman</vt:lpstr>
      <vt:lpstr>Calibri</vt:lpstr>
      <vt:lpstr>Cambria Math</vt:lpstr>
      <vt:lpstr>Office 主题</vt:lpstr>
      <vt:lpstr>构建多语言义原知识库： BabelNet Synset义原预测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感谢聆听，欢迎指教！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基于句法的统计机器翻译</dc:title>
  <dc:creator>lonios</dc:creator>
  <cp:lastModifiedBy>Ouyang Sicong</cp:lastModifiedBy>
  <cp:revision>843</cp:revision>
  <dcterms:created xsi:type="dcterms:W3CDTF">2015-05-25T23:20:28Z</dcterms:created>
  <dcterms:modified xsi:type="dcterms:W3CDTF">2019-12-21T10:20:41Z</dcterms:modified>
</cp:coreProperties>
</file>